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5"/>
  </p:sldMasterIdLst>
  <p:notesMasterIdLst>
    <p:notesMasterId r:id="rId32"/>
  </p:notesMasterIdLst>
  <p:handoutMasterIdLst>
    <p:handoutMasterId r:id="rId33"/>
  </p:handoutMasterIdLst>
  <p:sldIdLst>
    <p:sldId id="385" r:id="rId6"/>
    <p:sldId id="420" r:id="rId7"/>
    <p:sldId id="453" r:id="rId8"/>
    <p:sldId id="430" r:id="rId9"/>
    <p:sldId id="387" r:id="rId10"/>
    <p:sldId id="388" r:id="rId11"/>
    <p:sldId id="421" r:id="rId12"/>
    <p:sldId id="432" r:id="rId13"/>
    <p:sldId id="424" r:id="rId14"/>
    <p:sldId id="426" r:id="rId15"/>
    <p:sldId id="425" r:id="rId16"/>
    <p:sldId id="427" r:id="rId17"/>
    <p:sldId id="428" r:id="rId18"/>
    <p:sldId id="431" r:id="rId19"/>
    <p:sldId id="454" r:id="rId20"/>
    <p:sldId id="456" r:id="rId21"/>
    <p:sldId id="455" r:id="rId22"/>
    <p:sldId id="433" r:id="rId23"/>
    <p:sldId id="434" r:id="rId24"/>
    <p:sldId id="435" r:id="rId25"/>
    <p:sldId id="436" r:id="rId26"/>
    <p:sldId id="397" r:id="rId27"/>
    <p:sldId id="452" r:id="rId28"/>
    <p:sldId id="457" r:id="rId29"/>
    <p:sldId id="400" r:id="rId30"/>
    <p:sldId id="357" r:id="rId31"/>
  </p:sldIdLst>
  <p:sldSz cx="12192000" cy="6858000"/>
  <p:notesSz cx="9774238" cy="67246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119" userDrawn="1">
          <p15:clr>
            <a:srgbClr val="A4A3A4"/>
          </p15:clr>
        </p15:guide>
        <p15:guide id="2" pos="307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232382"/>
    <a:srgbClr val="BCBCBC"/>
    <a:srgbClr val="C9D8ED"/>
    <a:srgbClr val="FFFFCC"/>
    <a:srgbClr val="D6E1F2"/>
    <a:srgbClr val="C8C8C8"/>
    <a:srgbClr val="B9B9B9"/>
    <a:srgbClr val="3C5064"/>
    <a:srgbClr val="5F1D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5" autoAdjust="0"/>
    <p:restoredTop sz="75330" autoAdjust="0"/>
  </p:normalViewPr>
  <p:slideViewPr>
    <p:cSldViewPr snapToGrid="0" snapToObjects="1" showGuides="1">
      <p:cViewPr varScale="1">
        <p:scale>
          <a:sx n="87" d="100"/>
          <a:sy n="87" d="100"/>
        </p:scale>
        <p:origin x="1308"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varScale="1">
        <p:scale>
          <a:sx n="169" d="100"/>
          <a:sy n="169" d="100"/>
        </p:scale>
        <p:origin x="2436" y="132"/>
      </p:cViewPr>
      <p:guideLst>
        <p:guide orient="horz" pos="2119"/>
        <p:guide pos="307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235503" cy="336234"/>
          </a:xfrm>
          <a:prstGeom prst="rect">
            <a:avLst/>
          </a:prstGeom>
        </p:spPr>
        <p:txBody>
          <a:bodyPr vert="horz" lIns="89715" tIns="44857" rIns="89715" bIns="44857" rtlCol="0"/>
          <a:lstStyle>
            <a:lvl1pPr algn="l">
              <a:defRPr sz="1200"/>
            </a:lvl1pPr>
          </a:lstStyle>
          <a:p>
            <a:endParaRPr lang="en-US"/>
          </a:p>
        </p:txBody>
      </p:sp>
      <p:sp>
        <p:nvSpPr>
          <p:cNvPr id="4" name="Footer Placeholder 3"/>
          <p:cNvSpPr>
            <a:spLocks noGrp="1"/>
          </p:cNvSpPr>
          <p:nvPr>
            <p:ph type="ftr" sz="quarter" idx="2"/>
          </p:nvPr>
        </p:nvSpPr>
        <p:spPr>
          <a:xfrm>
            <a:off x="1" y="6387254"/>
            <a:ext cx="4235503" cy="336234"/>
          </a:xfrm>
          <a:prstGeom prst="rect">
            <a:avLst/>
          </a:prstGeom>
        </p:spPr>
        <p:txBody>
          <a:bodyPr vert="horz" lIns="89715" tIns="44857" rIns="89715" bIns="44857" rtlCol="0" anchor="b"/>
          <a:lstStyle>
            <a:lvl1pPr algn="l">
              <a:defRPr sz="1200"/>
            </a:lvl1pPr>
          </a:lstStyle>
          <a:p>
            <a:endParaRPr lang="en-US"/>
          </a:p>
        </p:txBody>
      </p:sp>
      <p:sp>
        <p:nvSpPr>
          <p:cNvPr id="5" name="Slide Number Placeholder 4"/>
          <p:cNvSpPr>
            <a:spLocks noGrp="1"/>
          </p:cNvSpPr>
          <p:nvPr>
            <p:ph type="sldNum" sz="quarter" idx="3"/>
          </p:nvPr>
        </p:nvSpPr>
        <p:spPr>
          <a:xfrm>
            <a:off x="5536474" y="6387254"/>
            <a:ext cx="4235503" cy="336234"/>
          </a:xfrm>
          <a:prstGeom prst="rect">
            <a:avLst/>
          </a:prstGeom>
        </p:spPr>
        <p:txBody>
          <a:bodyPr vert="horz" lIns="89715" tIns="44857" rIns="89715" bIns="44857" rtlCol="0" anchor="b"/>
          <a:lstStyle>
            <a:lvl1pPr algn="r">
              <a:defRPr sz="1200"/>
            </a:lvl1pPr>
          </a:lstStyle>
          <a:p>
            <a:fld id="{467D14E6-C7DB-45DA-AFC8-3AD0FC410323}" type="slidenum">
              <a:rPr lang="en-US" smtClean="0"/>
              <a:pPr/>
              <a:t>‹#›</a:t>
            </a:fld>
            <a:endParaRPr lang="en-US"/>
          </a:p>
        </p:txBody>
      </p:sp>
    </p:spTree>
    <p:extLst>
      <p:ext uri="{BB962C8B-B14F-4D97-AF65-F5344CB8AC3E}">
        <p14:creationId xmlns:p14="http://schemas.microsoft.com/office/powerpoint/2010/main" val="1005884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235503" cy="336234"/>
          </a:xfrm>
          <a:prstGeom prst="rect">
            <a:avLst/>
          </a:prstGeom>
        </p:spPr>
        <p:txBody>
          <a:bodyPr vert="horz" lIns="89715" tIns="44857" rIns="89715" bIns="44857" rtlCol="0"/>
          <a:lstStyle>
            <a:lvl1pPr algn="l">
              <a:defRPr sz="1200"/>
            </a:lvl1pPr>
          </a:lstStyle>
          <a:p>
            <a:endParaRPr lang="en-US"/>
          </a:p>
        </p:txBody>
      </p:sp>
      <p:sp>
        <p:nvSpPr>
          <p:cNvPr id="3" name="Date Placeholder 2"/>
          <p:cNvSpPr>
            <a:spLocks noGrp="1"/>
          </p:cNvSpPr>
          <p:nvPr>
            <p:ph type="dt" idx="1"/>
          </p:nvPr>
        </p:nvSpPr>
        <p:spPr>
          <a:xfrm>
            <a:off x="5536474" y="1"/>
            <a:ext cx="4235503" cy="336234"/>
          </a:xfrm>
          <a:prstGeom prst="rect">
            <a:avLst/>
          </a:prstGeom>
        </p:spPr>
        <p:txBody>
          <a:bodyPr vert="horz" lIns="89715" tIns="44857" rIns="89715" bIns="44857" rtlCol="0"/>
          <a:lstStyle>
            <a:lvl1pPr algn="r">
              <a:defRPr sz="1200"/>
            </a:lvl1pPr>
          </a:lstStyle>
          <a:p>
            <a:fld id="{1241E5FB-7ECB-468E-8D40-440937A429E3}" type="datetimeFigureOut">
              <a:rPr lang="en-US" smtClean="0"/>
              <a:pPr/>
              <a:t>5/10/2019</a:t>
            </a:fld>
            <a:endParaRPr lang="en-US"/>
          </a:p>
        </p:txBody>
      </p:sp>
      <p:sp>
        <p:nvSpPr>
          <p:cNvPr id="4" name="Slide Image Placeholder 3"/>
          <p:cNvSpPr>
            <a:spLocks noGrp="1" noRot="1" noChangeAspect="1"/>
          </p:cNvSpPr>
          <p:nvPr>
            <p:ph type="sldImg" idx="2"/>
          </p:nvPr>
        </p:nvSpPr>
        <p:spPr>
          <a:xfrm>
            <a:off x="2647950" y="504825"/>
            <a:ext cx="4479925" cy="2520950"/>
          </a:xfrm>
          <a:prstGeom prst="rect">
            <a:avLst/>
          </a:prstGeom>
          <a:noFill/>
          <a:ln w="12700">
            <a:solidFill>
              <a:prstClr val="black"/>
            </a:solidFill>
          </a:ln>
        </p:spPr>
        <p:txBody>
          <a:bodyPr vert="horz" lIns="89715" tIns="44857" rIns="89715" bIns="44857" rtlCol="0" anchor="ctr"/>
          <a:lstStyle/>
          <a:p>
            <a:endParaRPr lang="en-US"/>
          </a:p>
        </p:txBody>
      </p:sp>
      <p:sp>
        <p:nvSpPr>
          <p:cNvPr id="5" name="Notes Placeholder 4"/>
          <p:cNvSpPr>
            <a:spLocks noGrp="1"/>
          </p:cNvSpPr>
          <p:nvPr>
            <p:ph type="body" sz="quarter" idx="3"/>
          </p:nvPr>
        </p:nvSpPr>
        <p:spPr>
          <a:xfrm>
            <a:off x="977424" y="3194208"/>
            <a:ext cx="7819390" cy="3026094"/>
          </a:xfrm>
          <a:prstGeom prst="rect">
            <a:avLst/>
          </a:prstGeom>
        </p:spPr>
        <p:txBody>
          <a:bodyPr vert="horz" lIns="89715" tIns="44857" rIns="89715" bIns="4485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387254"/>
            <a:ext cx="4235503" cy="336234"/>
          </a:xfrm>
          <a:prstGeom prst="rect">
            <a:avLst/>
          </a:prstGeom>
        </p:spPr>
        <p:txBody>
          <a:bodyPr vert="horz" lIns="89715" tIns="44857" rIns="89715" bIns="44857" rtlCol="0" anchor="b"/>
          <a:lstStyle>
            <a:lvl1pPr algn="l">
              <a:defRPr sz="1200"/>
            </a:lvl1pPr>
          </a:lstStyle>
          <a:p>
            <a:endParaRPr lang="en-US"/>
          </a:p>
        </p:txBody>
      </p:sp>
      <p:sp>
        <p:nvSpPr>
          <p:cNvPr id="7" name="Slide Number Placeholder 6"/>
          <p:cNvSpPr>
            <a:spLocks noGrp="1"/>
          </p:cNvSpPr>
          <p:nvPr>
            <p:ph type="sldNum" sz="quarter" idx="5"/>
          </p:nvPr>
        </p:nvSpPr>
        <p:spPr>
          <a:xfrm>
            <a:off x="5536474" y="6387254"/>
            <a:ext cx="4235503" cy="336234"/>
          </a:xfrm>
          <a:prstGeom prst="rect">
            <a:avLst/>
          </a:prstGeom>
        </p:spPr>
        <p:txBody>
          <a:bodyPr vert="horz" lIns="89715" tIns="44857" rIns="89715" bIns="44857" rtlCol="0" anchor="b"/>
          <a:lstStyle>
            <a:lvl1pPr algn="r">
              <a:defRPr sz="1200"/>
            </a:lvl1pPr>
          </a:lstStyle>
          <a:p>
            <a:fld id="{951FD35F-EA5B-43C9-A3C7-801620E98EF8}" type="slidenum">
              <a:rPr lang="en-US" smtClean="0"/>
              <a:pPr/>
              <a:t>‹#›</a:t>
            </a:fld>
            <a:endParaRPr lang="en-US"/>
          </a:p>
        </p:txBody>
      </p:sp>
    </p:spTree>
    <p:extLst>
      <p:ext uri="{BB962C8B-B14F-4D97-AF65-F5344CB8AC3E}">
        <p14:creationId xmlns:p14="http://schemas.microsoft.com/office/powerpoint/2010/main" val="268562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1FD35F-EA5B-43C9-A3C7-801620E98EF8}" type="slidenum">
              <a:rPr lang="en-US" smtClean="0"/>
              <a:pPr/>
              <a:t>1</a:t>
            </a:fld>
            <a:endParaRPr lang="en-US"/>
          </a:p>
        </p:txBody>
      </p:sp>
    </p:spTree>
    <p:extLst>
      <p:ext uri="{BB962C8B-B14F-4D97-AF65-F5344CB8AC3E}">
        <p14:creationId xmlns:p14="http://schemas.microsoft.com/office/powerpoint/2010/main" val="267984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1FD35F-EA5B-43C9-A3C7-801620E98EF8}" type="slidenum">
              <a:rPr lang="en-US" smtClean="0"/>
              <a:pPr/>
              <a:t>2</a:t>
            </a:fld>
            <a:endParaRPr lang="en-US"/>
          </a:p>
        </p:txBody>
      </p:sp>
    </p:spTree>
    <p:extLst>
      <p:ext uri="{BB962C8B-B14F-4D97-AF65-F5344CB8AC3E}">
        <p14:creationId xmlns:p14="http://schemas.microsoft.com/office/powerpoint/2010/main" val="1978894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51FD35F-EA5B-43C9-A3C7-801620E98EF8}" type="slidenum">
              <a:rPr lang="en-US" smtClean="0"/>
              <a:pPr/>
              <a:t>8</a:t>
            </a:fld>
            <a:endParaRPr lang="en-US"/>
          </a:p>
        </p:txBody>
      </p:sp>
    </p:spTree>
    <p:extLst>
      <p:ext uri="{BB962C8B-B14F-4D97-AF65-F5344CB8AC3E}">
        <p14:creationId xmlns:p14="http://schemas.microsoft.com/office/powerpoint/2010/main" val="3887939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951FD35F-EA5B-43C9-A3C7-801620E98EF8}" type="slidenum">
              <a:rPr lang="en-US" smtClean="0"/>
              <a:pPr/>
              <a:t>11</a:t>
            </a:fld>
            <a:endParaRPr lang="en-US"/>
          </a:p>
        </p:txBody>
      </p:sp>
    </p:spTree>
    <p:extLst>
      <p:ext uri="{BB962C8B-B14F-4D97-AF65-F5344CB8AC3E}">
        <p14:creationId xmlns:p14="http://schemas.microsoft.com/office/powerpoint/2010/main" val="249264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644" indent="-170644" defTabSz="910102">
              <a:buFont typeface="Arial" panose="020B0604020202020204" pitchFamily="34" charset="0"/>
              <a:buChar char="•"/>
              <a:defRPr/>
            </a:pPr>
            <a:r>
              <a:rPr lang="en-US" sz="1100" dirty="0"/>
              <a:t>Completeness: Defined as expected comprehensiveness; Data can be considered as complete as long as it meets the expectations</a:t>
            </a:r>
          </a:p>
          <a:p>
            <a:pPr marL="170644" indent="-170644" defTabSz="910102">
              <a:buFont typeface="Arial" panose="020B0604020202020204" pitchFamily="34" charset="0"/>
              <a:buChar char="•"/>
              <a:defRPr/>
            </a:pPr>
            <a:r>
              <a:rPr lang="en-US" sz="1100" dirty="0"/>
              <a:t>Consistency: Means: data across all systems reflects the same information and are in synch with each other across the company</a:t>
            </a:r>
          </a:p>
          <a:p>
            <a:pPr marL="170644" indent="-170644" defTabSz="910102">
              <a:buFont typeface="Arial" panose="020B0604020202020204" pitchFamily="34" charset="0"/>
              <a:buChar char="•"/>
              <a:defRPr/>
            </a:pPr>
            <a:r>
              <a:rPr lang="en-US" sz="1100" dirty="0"/>
              <a:t>Conformity: Data is following the set of standard data definitions like data type, size and format (e.g. “mm/</a:t>
            </a:r>
            <a:r>
              <a:rPr lang="en-US" sz="1100" dirty="0" err="1"/>
              <a:t>dd</a:t>
            </a:r>
            <a:r>
              <a:rPr lang="en-US" sz="1100" dirty="0"/>
              <a:t>/</a:t>
            </a:r>
            <a:r>
              <a:rPr lang="en-US" sz="1100" dirty="0" err="1"/>
              <a:t>yyyy</a:t>
            </a:r>
            <a:r>
              <a:rPr lang="en-US" sz="1100" dirty="0"/>
              <a:t>”)</a:t>
            </a:r>
          </a:p>
          <a:p>
            <a:pPr marL="170644" indent="-170644" defTabSz="910102">
              <a:buFont typeface="Arial" panose="020B0604020202020204" pitchFamily="34" charset="0"/>
              <a:buChar char="•"/>
              <a:defRPr/>
            </a:pPr>
            <a:r>
              <a:rPr lang="en-US" sz="1100" dirty="0"/>
              <a:t>Accuracy: Degree to which data correctly reflects the real world object or an event being described</a:t>
            </a:r>
          </a:p>
          <a:p>
            <a:pPr marL="170644" indent="-170644" defTabSz="910102">
              <a:buFont typeface="Arial" panose="020B0604020202020204" pitchFamily="34" charset="0"/>
              <a:buChar char="•"/>
              <a:defRPr/>
            </a:pPr>
            <a:r>
              <a:rPr lang="en-US" sz="1100" dirty="0"/>
              <a:t>Integrity: Validity of data across the relationships and ensures that all data in a database can be traced and connected to other data.</a:t>
            </a:r>
          </a:p>
          <a:p>
            <a:pPr marL="170644" indent="-170644" defTabSz="910102">
              <a:buFont typeface="Arial" panose="020B0604020202020204" pitchFamily="34" charset="0"/>
              <a:buChar char="•"/>
              <a:defRPr/>
            </a:pPr>
            <a:r>
              <a:rPr lang="en-US" sz="1100" dirty="0" smtClean="0"/>
              <a:t>Availability: </a:t>
            </a:r>
            <a:r>
              <a:rPr lang="en-US" sz="1100" dirty="0"/>
              <a:t>Information is available when it is expected and needed; Depends on user expectation</a:t>
            </a:r>
            <a:r>
              <a:rPr lang="en-US" sz="1100" dirty="0" smtClean="0"/>
              <a:t>.</a:t>
            </a:r>
            <a:endParaRPr lang="en-US" sz="1100" dirty="0"/>
          </a:p>
        </p:txBody>
      </p:sp>
      <p:sp>
        <p:nvSpPr>
          <p:cNvPr id="4" name="Slide Number Placeholder 3"/>
          <p:cNvSpPr>
            <a:spLocks noGrp="1"/>
          </p:cNvSpPr>
          <p:nvPr>
            <p:ph type="sldNum" sz="quarter" idx="10"/>
          </p:nvPr>
        </p:nvSpPr>
        <p:spPr/>
        <p:txBody>
          <a:bodyPr/>
          <a:lstStyle/>
          <a:p>
            <a:fld id="{951FD35F-EA5B-43C9-A3C7-801620E98EF8}" type="slidenum">
              <a:rPr lang="en-US" smtClean="0"/>
              <a:pPr/>
              <a:t>15</a:t>
            </a:fld>
            <a:endParaRPr lang="en-US"/>
          </a:p>
        </p:txBody>
      </p:sp>
    </p:spTree>
    <p:extLst>
      <p:ext uri="{BB962C8B-B14F-4D97-AF65-F5344CB8AC3E}">
        <p14:creationId xmlns:p14="http://schemas.microsoft.com/office/powerpoint/2010/main" val="3714912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951FD35F-EA5B-43C9-A3C7-801620E98EF8}" type="slidenum">
              <a:rPr lang="en-US" smtClean="0"/>
              <a:pPr/>
              <a:t>16</a:t>
            </a:fld>
            <a:endParaRPr lang="en-US"/>
          </a:p>
        </p:txBody>
      </p:sp>
    </p:spTree>
    <p:extLst>
      <p:ext uri="{BB962C8B-B14F-4D97-AF65-F5344CB8AC3E}">
        <p14:creationId xmlns:p14="http://schemas.microsoft.com/office/powerpoint/2010/main" val="285794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951FD35F-EA5B-43C9-A3C7-801620E98EF8}" type="slidenum">
              <a:rPr lang="en-US" smtClean="0"/>
              <a:pPr/>
              <a:t>17</a:t>
            </a:fld>
            <a:endParaRPr lang="en-US"/>
          </a:p>
        </p:txBody>
      </p:sp>
    </p:spTree>
    <p:extLst>
      <p:ext uri="{BB962C8B-B14F-4D97-AF65-F5344CB8AC3E}">
        <p14:creationId xmlns:p14="http://schemas.microsoft.com/office/powerpoint/2010/main" val="32066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1FD35F-EA5B-43C9-A3C7-801620E98EF8}" type="slidenum">
              <a:rPr lang="en-US" smtClean="0"/>
              <a:pPr/>
              <a:t>20</a:t>
            </a:fld>
            <a:endParaRPr lang="en-US"/>
          </a:p>
        </p:txBody>
      </p:sp>
    </p:spTree>
    <p:extLst>
      <p:ext uri="{BB962C8B-B14F-4D97-AF65-F5344CB8AC3E}">
        <p14:creationId xmlns:p14="http://schemas.microsoft.com/office/powerpoint/2010/main" val="318091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1FD35F-EA5B-43C9-A3C7-801620E98EF8}" type="slidenum">
              <a:rPr lang="en-US" smtClean="0"/>
              <a:pPr/>
              <a:t>22</a:t>
            </a:fld>
            <a:endParaRPr lang="en-US"/>
          </a:p>
        </p:txBody>
      </p:sp>
    </p:spTree>
    <p:extLst>
      <p:ext uri="{BB962C8B-B14F-4D97-AF65-F5344CB8AC3E}">
        <p14:creationId xmlns:p14="http://schemas.microsoft.com/office/powerpoint/2010/main" val="2880680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ROSEN General">
    <p:spTree>
      <p:nvGrpSpPr>
        <p:cNvPr id="1" name=""/>
        <p:cNvGrpSpPr/>
        <p:nvPr/>
      </p:nvGrpSpPr>
      <p:grpSpPr>
        <a:xfrm>
          <a:off x="0" y="0"/>
          <a:ext cx="0" cy="0"/>
          <a:chOff x="0" y="0"/>
          <a:chExt cx="0" cy="0"/>
        </a:xfrm>
      </p:grpSpPr>
      <p:sp>
        <p:nvSpPr>
          <p:cNvPr id="19" name="Title Placeholder 1"/>
          <p:cNvSpPr>
            <a:spLocks noGrp="1"/>
          </p:cNvSpPr>
          <p:nvPr>
            <p:ph type="title" hasCustomPrompt="1"/>
          </p:nvPr>
        </p:nvSpPr>
        <p:spPr>
          <a:xfrm>
            <a:off x="515938" y="4655000"/>
            <a:ext cx="7343775" cy="1056030"/>
          </a:xfrm>
          <a:prstGeom prst="rect">
            <a:avLst/>
          </a:prstGeom>
        </p:spPr>
        <p:txBody>
          <a:bodyPr vert="horz" lIns="0" tIns="0" rIns="180000" bIns="0" rtlCol="0" anchor="b" anchorCtr="0">
            <a:noAutofit/>
          </a:bodyPr>
          <a:lstStyle>
            <a:lvl1pPr>
              <a:defRPr sz="3200" cap="all" baseline="0">
                <a:solidFill>
                  <a:schemeClr val="tx1"/>
                </a:solidFill>
              </a:defRPr>
            </a:lvl1pPr>
          </a:lstStyle>
          <a:p>
            <a:r>
              <a:rPr lang="en-US" dirty="0" smtClean="0"/>
              <a:t>CLICK TO </a:t>
            </a:r>
            <a:br>
              <a:rPr lang="en-US" dirty="0" smtClean="0"/>
            </a:br>
            <a:r>
              <a:rPr lang="en-US" dirty="0" smtClean="0"/>
              <a:t>EDIT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479955"/>
            <a:ext cx="11157861" cy="3422127"/>
          </a:xfrm>
          <a:prstGeom prst="rect">
            <a:avLst/>
          </a:prstGeom>
        </p:spPr>
      </p:pic>
      <p:sp>
        <p:nvSpPr>
          <p:cNvPr id="13" name="Footer Placeholder 1"/>
          <p:cNvSpPr>
            <a:spLocks noGrp="1"/>
          </p:cNvSpPr>
          <p:nvPr>
            <p:ph type="ftr" sz="quarter" idx="3"/>
          </p:nvPr>
        </p:nvSpPr>
        <p:spPr>
          <a:xfrm>
            <a:off x="515938" y="6181264"/>
            <a:ext cx="7343775" cy="127461"/>
          </a:xfrm>
          <a:prstGeom prst="rect">
            <a:avLst/>
          </a:prstGeom>
        </p:spPr>
        <p:txBody>
          <a:bodyPr vert="horz" lIns="0" tIns="0" rIns="0" bIns="0" rtlCol="0" anchor="t" anchorCtr="0"/>
          <a:lstStyle>
            <a:lvl1pPr algn="l">
              <a:defRPr sz="1100">
                <a:solidFill>
                  <a:srgbClr val="232382"/>
                </a:solidFill>
              </a:defRPr>
            </a:lvl1pPr>
          </a:lstStyle>
          <a:p>
            <a:r>
              <a:rPr lang="en-US" dirty="0" smtClean="0"/>
              <a:t>Dr. Holger Klus · Head of Company Digital Transformation · Devopsdays · Bogotá · May 25-26, 2019</a:t>
            </a:r>
          </a:p>
        </p:txBody>
      </p:sp>
      <p:sp>
        <p:nvSpPr>
          <p:cNvPr id="20" name="Rectangle 19"/>
          <p:cNvSpPr/>
          <p:nvPr userDrawn="1"/>
        </p:nvSpPr>
        <p:spPr>
          <a:xfrm>
            <a:off x="544738" y="5818934"/>
            <a:ext cx="828000" cy="504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userDrawn="1"/>
        </p:nvSpPr>
        <p:spPr>
          <a:xfrm>
            <a:off x="551653" y="5815163"/>
            <a:ext cx="828000" cy="504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2595" y="5939982"/>
            <a:ext cx="2123580" cy="615600"/>
          </a:xfrm>
          <a:prstGeom prst="rect">
            <a:avLst/>
          </a:prstGeom>
        </p:spPr>
      </p:pic>
    </p:spTree>
    <p:extLst>
      <p:ext uri="{BB962C8B-B14F-4D97-AF65-F5344CB8AC3E}">
        <p14:creationId xmlns:p14="http://schemas.microsoft.com/office/powerpoint/2010/main" val="2746878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5" name="Text Placeholder 1"/>
          <p:cNvSpPr>
            <a:spLocks noGrp="1"/>
          </p:cNvSpPr>
          <p:nvPr>
            <p:ph type="body" sz="quarter" idx="12" hasCustomPrompt="1"/>
          </p:nvPr>
        </p:nvSpPr>
        <p:spPr>
          <a:xfrm>
            <a:off x="515938" y="1520825"/>
            <a:ext cx="11160125" cy="4787900"/>
          </a:xfrm>
        </p:spPr>
        <p:txBody>
          <a:bodyPr/>
          <a:lstStyle>
            <a:lvl1pPr marL="0" indent="0">
              <a:lnSpc>
                <a:spcPts val="2200"/>
              </a:lnSpc>
              <a:spcBef>
                <a:spcPts val="0"/>
              </a:spcBef>
              <a:spcAft>
                <a:spcPts val="400"/>
              </a:spcAft>
              <a:buNone/>
              <a:defRPr sz="1800"/>
            </a:lvl1pPr>
            <a:lvl2pPr marL="358775" indent="-266700">
              <a:lnSpc>
                <a:spcPts val="2200"/>
              </a:lnSpc>
              <a:spcAft>
                <a:spcPts val="400"/>
              </a:spcAft>
              <a:buFont typeface="Arial" panose="020B0604020202020204" pitchFamily="34" charset="0"/>
              <a:buChar char="•"/>
              <a:tabLst>
                <a:tab pos="358775" algn="l"/>
                <a:tab pos="542925" algn="l"/>
                <a:tab pos="809625" algn="l"/>
              </a:tabLst>
              <a:defRPr sz="1800"/>
            </a:lvl2pPr>
            <a:lvl3pPr marL="625475" indent="-266700">
              <a:lnSpc>
                <a:spcPts val="2200"/>
              </a:lnSpc>
              <a:spcAft>
                <a:spcPts val="400"/>
              </a:spcAft>
              <a:buFont typeface="Arial" panose="020B0604020202020204" pitchFamily="34" charset="0"/>
              <a:buChar char="•"/>
              <a:tabLst>
                <a:tab pos="266700" algn="l"/>
                <a:tab pos="625475" algn="l"/>
                <a:tab pos="809625" algn="l"/>
              </a:tabLst>
              <a:defRPr sz="1800"/>
            </a:lvl3pPr>
            <a:lvl4pPr marL="898525" indent="-273050">
              <a:lnSpc>
                <a:spcPts val="2200"/>
              </a:lnSpc>
              <a:spcAft>
                <a:spcPts val="400"/>
              </a:spcAft>
              <a:buFont typeface="Arial" panose="020B0604020202020204" pitchFamily="34" charset="0"/>
              <a:buChar char="•"/>
              <a:tabLst>
                <a:tab pos="266700" algn="l"/>
                <a:tab pos="542925" algn="l"/>
                <a:tab pos="898525" algn="l"/>
              </a:tabLst>
              <a:defRPr sz="1800"/>
            </a:lvl4pPr>
            <a:lvl5pPr marL="1165225" indent="-266700">
              <a:lnSpc>
                <a:spcPts val="2200"/>
              </a:lnSpc>
              <a:spcAft>
                <a:spcPts val="400"/>
              </a:spcAft>
              <a:buFont typeface="Arial" panose="020B0604020202020204" pitchFamily="34" charset="0"/>
              <a:buChar char="•"/>
              <a:defRPr sz="1800"/>
            </a:lvl5pPr>
          </a:lstStyle>
          <a:p>
            <a:pPr lvl="0"/>
            <a:r>
              <a:rPr lang="en-US" dirty="0"/>
              <a:t>Click to edit </a:t>
            </a:r>
            <a:r>
              <a:rPr lang="en-US" dirty="0" smtClean="0"/>
              <a:t>text </a:t>
            </a:r>
          </a:p>
          <a:p>
            <a:pPr lvl="1"/>
            <a:r>
              <a:rPr lang="en-US" dirty="0" smtClean="0"/>
              <a:t>Second level</a:t>
            </a:r>
          </a:p>
          <a:p>
            <a:pPr lvl="2"/>
            <a:r>
              <a:rPr lang="en-US" dirty="0" smtClean="0"/>
              <a:t>Third </a:t>
            </a:r>
            <a:r>
              <a:rPr lang="en-US" dirty="0"/>
              <a:t>level</a:t>
            </a:r>
          </a:p>
          <a:p>
            <a:pPr lvl="3"/>
            <a:r>
              <a:rPr lang="en-US" dirty="0"/>
              <a:t>Fourth level</a:t>
            </a:r>
          </a:p>
          <a:p>
            <a:pPr lvl="4"/>
            <a:r>
              <a:rPr lang="en-US" dirty="0"/>
              <a:t>Fifth </a:t>
            </a:r>
            <a:r>
              <a:rPr lang="en-US" dirty="0" smtClean="0"/>
              <a:t>level</a:t>
            </a:r>
            <a:endParaRPr lang="en-US" dirty="0"/>
          </a:p>
        </p:txBody>
      </p:sp>
      <p:sp>
        <p:nvSpPr>
          <p:cNvPr id="27" name="Rectangle 26"/>
          <p:cNvSpPr/>
          <p:nvPr userDrawn="1"/>
        </p:nvSpPr>
        <p:spPr>
          <a:xfrm>
            <a:off x="515938" y="1227370"/>
            <a:ext cx="684000" cy="468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177439" y="486764"/>
            <a:ext cx="875818" cy="231227"/>
          </a:xfrm>
          <a:prstGeom prst="rect">
            <a:avLst/>
          </a:prstGeom>
          <a:solidFill>
            <a:srgbClr val="2323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035/035/130</a:t>
            </a:r>
            <a:endParaRPr lang="en-US" sz="800" b="0" dirty="0">
              <a:latin typeface="Arial" panose="020B0604020202020204" pitchFamily="34" charset="0"/>
              <a:cs typeface="Arial" panose="020B0604020202020204" pitchFamily="34" charset="0"/>
            </a:endParaRPr>
          </a:p>
        </p:txBody>
      </p:sp>
      <p:sp>
        <p:nvSpPr>
          <p:cNvPr id="46" name="Rectangle 45"/>
          <p:cNvSpPr/>
          <p:nvPr userDrawn="1"/>
        </p:nvSpPr>
        <p:spPr>
          <a:xfrm>
            <a:off x="-1180617" y="760410"/>
            <a:ext cx="875818" cy="231227"/>
          </a:xfrm>
          <a:prstGeom prst="rect">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1</a:t>
            </a:r>
            <a:r>
              <a:rPr lang="en-US" sz="800" dirty="0" smtClean="0">
                <a:latin typeface="Arial" panose="020B0604020202020204" pitchFamily="34" charset="0"/>
                <a:cs typeface="Arial" panose="020B0604020202020204" pitchFamily="34" charset="0"/>
              </a:rPr>
              <a:t>77/022/046</a:t>
            </a:r>
            <a:endParaRPr lang="en-US" sz="800" b="0" dirty="0">
              <a:latin typeface="Arial" panose="020B0604020202020204" pitchFamily="34" charset="0"/>
              <a:cs typeface="Arial" panose="020B0604020202020204" pitchFamily="34" charset="0"/>
            </a:endParaRPr>
          </a:p>
        </p:txBody>
      </p:sp>
      <p:sp>
        <p:nvSpPr>
          <p:cNvPr id="47" name="Rectangle 46"/>
          <p:cNvSpPr/>
          <p:nvPr userDrawn="1"/>
        </p:nvSpPr>
        <p:spPr>
          <a:xfrm>
            <a:off x="-1183796" y="1587986"/>
            <a:ext cx="875818" cy="231227"/>
          </a:xfrm>
          <a:prstGeom prst="rect">
            <a:avLst/>
          </a:prstGeom>
          <a:solidFill>
            <a:srgbClr val="50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80/100/145</a:t>
            </a:r>
            <a:endParaRPr lang="en-US" sz="800" b="0" dirty="0">
              <a:latin typeface="Arial" panose="020B0604020202020204" pitchFamily="34" charset="0"/>
              <a:cs typeface="Arial" panose="020B0604020202020204" pitchFamily="34" charset="0"/>
            </a:endParaRPr>
          </a:p>
        </p:txBody>
      </p:sp>
      <p:sp>
        <p:nvSpPr>
          <p:cNvPr id="48" name="Rectangle 47"/>
          <p:cNvSpPr/>
          <p:nvPr userDrawn="1"/>
        </p:nvSpPr>
        <p:spPr>
          <a:xfrm>
            <a:off x="-1180617" y="1888746"/>
            <a:ext cx="875818" cy="231227"/>
          </a:xfrm>
          <a:prstGeom prst="rect">
            <a:avLst/>
          </a:prstGeom>
          <a:solidFill>
            <a:srgbClr val="B4C8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Arial" panose="020B0604020202020204" pitchFamily="34" charset="0"/>
                <a:cs typeface="Arial" panose="020B0604020202020204" pitchFamily="34" charset="0"/>
              </a:rPr>
              <a:t>180/200/230</a:t>
            </a:r>
          </a:p>
        </p:txBody>
      </p:sp>
      <p:sp>
        <p:nvSpPr>
          <p:cNvPr id="49" name="Rectangle 48"/>
          <p:cNvSpPr/>
          <p:nvPr userDrawn="1"/>
        </p:nvSpPr>
        <p:spPr>
          <a:xfrm>
            <a:off x="-1186975" y="2506133"/>
            <a:ext cx="875818" cy="231227"/>
          </a:xfrm>
          <a:prstGeom prst="rect">
            <a:avLst/>
          </a:prstGeom>
          <a:solidFill>
            <a:srgbClr val="1395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019/149/217</a:t>
            </a:r>
            <a:endParaRPr lang="en-US" sz="800" dirty="0">
              <a:solidFill>
                <a:schemeClr val="tx1"/>
              </a:solidFill>
              <a:latin typeface="Arial" panose="020B0604020202020204" pitchFamily="34" charset="0"/>
              <a:cs typeface="Arial" panose="020B0604020202020204" pitchFamily="34" charset="0"/>
            </a:endParaRPr>
          </a:p>
        </p:txBody>
      </p:sp>
      <p:sp>
        <p:nvSpPr>
          <p:cNvPr id="50" name="Rectangle 49"/>
          <p:cNvSpPr/>
          <p:nvPr userDrawn="1"/>
        </p:nvSpPr>
        <p:spPr>
          <a:xfrm>
            <a:off x="-1183796" y="2815131"/>
            <a:ext cx="875818" cy="231227"/>
          </a:xfrm>
          <a:prstGeom prst="rect">
            <a:avLst/>
          </a:prstGeom>
          <a:solidFill>
            <a:srgbClr val="137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019/124/119</a:t>
            </a:r>
            <a:endParaRPr lang="en-US" sz="800" dirty="0">
              <a:solidFill>
                <a:schemeClr val="bg1"/>
              </a:solidFill>
              <a:latin typeface="Arial" panose="020B0604020202020204" pitchFamily="34" charset="0"/>
              <a:cs typeface="Arial" panose="020B0604020202020204" pitchFamily="34" charset="0"/>
            </a:endParaRPr>
          </a:p>
        </p:txBody>
      </p:sp>
      <p:sp>
        <p:nvSpPr>
          <p:cNvPr id="51" name="Rectangle 50"/>
          <p:cNvSpPr/>
          <p:nvPr userDrawn="1"/>
        </p:nvSpPr>
        <p:spPr>
          <a:xfrm>
            <a:off x="-1183796" y="3126079"/>
            <a:ext cx="875818" cy="231227"/>
          </a:xfrm>
          <a:prstGeom prst="rect">
            <a:avLst/>
          </a:prstGeom>
          <a:solidFill>
            <a:srgbClr val="7298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114/152/066</a:t>
            </a:r>
            <a:endParaRPr lang="en-US" sz="800" dirty="0">
              <a:solidFill>
                <a:schemeClr val="tx1"/>
              </a:solidFill>
              <a:latin typeface="Arial" panose="020B0604020202020204" pitchFamily="34" charset="0"/>
              <a:cs typeface="Arial" panose="020B0604020202020204" pitchFamily="34" charset="0"/>
            </a:endParaRPr>
          </a:p>
        </p:txBody>
      </p:sp>
      <p:sp>
        <p:nvSpPr>
          <p:cNvPr id="52" name="Rectangle 51"/>
          <p:cNvSpPr/>
          <p:nvPr userDrawn="1"/>
        </p:nvSpPr>
        <p:spPr>
          <a:xfrm>
            <a:off x="-1180617" y="3426839"/>
            <a:ext cx="875818" cy="231227"/>
          </a:xfrm>
          <a:prstGeom prst="rect">
            <a:avLst/>
          </a:prstGeom>
          <a:solidFill>
            <a:srgbClr val="C5D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solidFill>
                  <a:schemeClr val="tx1"/>
                </a:solidFill>
                <a:latin typeface="Arial" panose="020B0604020202020204" pitchFamily="34" charset="0"/>
                <a:cs typeface="Arial" panose="020B0604020202020204" pitchFamily="34" charset="0"/>
              </a:rPr>
              <a:t>197/216/100</a:t>
            </a:r>
            <a:endParaRPr lang="en-GB" sz="800" dirty="0">
              <a:solidFill>
                <a:schemeClr val="tx1"/>
              </a:solidFill>
              <a:latin typeface="Arial" panose="020B0604020202020204" pitchFamily="34" charset="0"/>
              <a:cs typeface="Arial" panose="020B0604020202020204" pitchFamily="34" charset="0"/>
            </a:endParaRPr>
          </a:p>
        </p:txBody>
      </p:sp>
      <p:sp>
        <p:nvSpPr>
          <p:cNvPr id="53" name="Rectangle 52"/>
          <p:cNvSpPr/>
          <p:nvPr userDrawn="1"/>
        </p:nvSpPr>
        <p:spPr>
          <a:xfrm>
            <a:off x="-1170361" y="3722854"/>
            <a:ext cx="875818" cy="231227"/>
          </a:xfrm>
          <a:prstGeom prst="rect">
            <a:avLst/>
          </a:prstGeom>
          <a:solidFill>
            <a:srgbClr val="B2B6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178/182/141</a:t>
            </a:r>
            <a:endParaRPr lang="en-US" sz="800" dirty="0">
              <a:solidFill>
                <a:schemeClr val="tx1"/>
              </a:solidFill>
              <a:latin typeface="Arial" panose="020B0604020202020204" pitchFamily="34" charset="0"/>
              <a:cs typeface="Arial" panose="020B0604020202020204" pitchFamily="34" charset="0"/>
            </a:endParaRPr>
          </a:p>
        </p:txBody>
      </p:sp>
      <p:sp>
        <p:nvSpPr>
          <p:cNvPr id="54" name="Rectangle 53"/>
          <p:cNvSpPr/>
          <p:nvPr userDrawn="1"/>
        </p:nvSpPr>
        <p:spPr>
          <a:xfrm>
            <a:off x="-1180617" y="4015376"/>
            <a:ext cx="875818" cy="231227"/>
          </a:xfrm>
          <a:prstGeom prst="rect">
            <a:avLst/>
          </a:prstGeom>
          <a:solidFill>
            <a:srgbClr val="E8C4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232/196/034</a:t>
            </a:r>
            <a:endParaRPr lang="en-US" sz="800" dirty="0">
              <a:solidFill>
                <a:schemeClr val="tx1"/>
              </a:solidFill>
              <a:latin typeface="Arial" panose="020B0604020202020204" pitchFamily="34" charset="0"/>
              <a:cs typeface="Arial" panose="020B0604020202020204" pitchFamily="34" charset="0"/>
            </a:endParaRPr>
          </a:p>
        </p:txBody>
      </p:sp>
      <p:sp>
        <p:nvSpPr>
          <p:cNvPr id="55" name="Rectangle 54"/>
          <p:cNvSpPr/>
          <p:nvPr userDrawn="1"/>
        </p:nvSpPr>
        <p:spPr>
          <a:xfrm>
            <a:off x="-1183796" y="4322856"/>
            <a:ext cx="875818" cy="231227"/>
          </a:xfrm>
          <a:prstGeom prst="rect">
            <a:avLst/>
          </a:prstGeom>
          <a:solidFill>
            <a:srgbClr val="8F49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143/073/124</a:t>
            </a:r>
            <a:endParaRPr lang="en-US" sz="800" dirty="0">
              <a:solidFill>
                <a:schemeClr val="bg1"/>
              </a:solidFill>
              <a:latin typeface="Arial" panose="020B0604020202020204" pitchFamily="34" charset="0"/>
              <a:cs typeface="Arial" panose="020B0604020202020204" pitchFamily="34" charset="0"/>
            </a:endParaRPr>
          </a:p>
        </p:txBody>
      </p:sp>
      <p:sp>
        <p:nvSpPr>
          <p:cNvPr id="56" name="Rectangle 55"/>
          <p:cNvSpPr/>
          <p:nvPr userDrawn="1"/>
        </p:nvSpPr>
        <p:spPr>
          <a:xfrm>
            <a:off x="-1180617" y="4607140"/>
            <a:ext cx="875818" cy="231227"/>
          </a:xfrm>
          <a:prstGeom prst="rect">
            <a:avLst/>
          </a:prstGeom>
          <a:solidFill>
            <a:srgbClr val="5F1D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095/029/121</a:t>
            </a:r>
            <a:endParaRPr lang="en-US" sz="800" dirty="0">
              <a:solidFill>
                <a:schemeClr val="bg1"/>
              </a:solidFill>
              <a:latin typeface="Arial" panose="020B0604020202020204" pitchFamily="34" charset="0"/>
              <a:cs typeface="Arial" panose="020B0604020202020204" pitchFamily="34" charset="0"/>
            </a:endParaRPr>
          </a:p>
        </p:txBody>
      </p:sp>
      <p:sp>
        <p:nvSpPr>
          <p:cNvPr id="57" name="Rectangle 56"/>
          <p:cNvSpPr/>
          <p:nvPr userDrawn="1"/>
        </p:nvSpPr>
        <p:spPr>
          <a:xfrm>
            <a:off x="-1183796" y="4914620"/>
            <a:ext cx="875818" cy="231227"/>
          </a:xfrm>
          <a:prstGeom prst="rect">
            <a:avLst/>
          </a:prstGeom>
          <a:solidFill>
            <a:srgbClr val="3C50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Arial" panose="020B0604020202020204" pitchFamily="34" charset="0"/>
                <a:cs typeface="Arial" panose="020B0604020202020204" pitchFamily="34" charset="0"/>
              </a:rPr>
              <a:t>060/080/100</a:t>
            </a:r>
            <a:endParaRPr lang="en-US" sz="800" dirty="0">
              <a:latin typeface="Arial" panose="020B0604020202020204" pitchFamily="34" charset="0"/>
              <a:cs typeface="Arial" panose="020B0604020202020204" pitchFamily="34" charset="0"/>
            </a:endParaRPr>
          </a:p>
        </p:txBody>
      </p:sp>
      <p:sp>
        <p:nvSpPr>
          <p:cNvPr id="58" name="Rectangle 57"/>
          <p:cNvSpPr/>
          <p:nvPr userDrawn="1"/>
        </p:nvSpPr>
        <p:spPr>
          <a:xfrm>
            <a:off x="-1180617" y="5223618"/>
            <a:ext cx="875818" cy="231227"/>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185/185/185</a:t>
            </a:r>
            <a:endParaRPr lang="en-US" sz="800" dirty="0">
              <a:solidFill>
                <a:schemeClr val="tx1"/>
              </a:solidFill>
              <a:latin typeface="Arial" panose="020B0604020202020204" pitchFamily="34" charset="0"/>
              <a:cs typeface="Arial" panose="020B0604020202020204" pitchFamily="34" charset="0"/>
            </a:endParaRPr>
          </a:p>
        </p:txBody>
      </p:sp>
      <p:sp>
        <p:nvSpPr>
          <p:cNvPr id="59" name="Rectangle 58"/>
          <p:cNvSpPr/>
          <p:nvPr userDrawn="1"/>
        </p:nvSpPr>
        <p:spPr>
          <a:xfrm>
            <a:off x="-1180617" y="1297536"/>
            <a:ext cx="875818" cy="231227"/>
          </a:xfrm>
          <a:prstGeom prst="rect">
            <a:avLst/>
          </a:prstGeom>
          <a:solidFill>
            <a:srgbClr val="3755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55/85/120</a:t>
            </a:r>
            <a:endParaRPr lang="en-US" sz="800" b="0" dirty="0">
              <a:latin typeface="Arial" panose="020B0604020202020204" pitchFamily="34" charset="0"/>
              <a:cs typeface="Arial" panose="020B0604020202020204" pitchFamily="34" charset="0"/>
            </a:endParaRPr>
          </a:p>
        </p:txBody>
      </p:sp>
      <p:sp>
        <p:nvSpPr>
          <p:cNvPr id="2" name="Title 1"/>
          <p:cNvSpPr>
            <a:spLocks noGrp="1"/>
          </p:cNvSpPr>
          <p:nvPr>
            <p:ph type="title" hasCustomPrompt="1"/>
          </p:nvPr>
        </p:nvSpPr>
        <p:spPr>
          <a:xfrm>
            <a:off x="515938" y="381001"/>
            <a:ext cx="7343775" cy="757238"/>
          </a:xfrm>
        </p:spPr>
        <p:txBody>
          <a:bodyPr/>
          <a:lstStyle>
            <a:lvl1pPr>
              <a:defRPr/>
            </a:lvl1pPr>
          </a:lstStyle>
          <a:p>
            <a:r>
              <a:rPr lang="en-US" dirty="0" smtClean="0"/>
              <a:t>Click to </a:t>
            </a:r>
            <a:br>
              <a:rPr lang="en-US" dirty="0" smtClean="0"/>
            </a:br>
            <a:r>
              <a:rPr lang="en-US" dirty="0" smtClean="0"/>
              <a:t>edit title </a:t>
            </a:r>
            <a:endParaRPr lang="en-US" dirty="0"/>
          </a:p>
        </p:txBody>
      </p:sp>
      <p:sp>
        <p:nvSpPr>
          <p:cNvPr id="28" name="TextBox 27"/>
          <p:cNvSpPr txBox="1"/>
          <p:nvPr userDrawn="1"/>
        </p:nvSpPr>
        <p:spPr>
          <a:xfrm>
            <a:off x="9912349" y="6308725"/>
            <a:ext cx="1763713" cy="549275"/>
          </a:xfrm>
          <a:prstGeom prst="rect">
            <a:avLst/>
          </a:prstGeom>
          <a:noFill/>
        </p:spPr>
        <p:txBody>
          <a:bodyPr wrap="square" lIns="0" tIns="0" rIns="0" bIns="0" rtlCol="0" anchor="ctr" anchorCtr="0">
            <a:noAutofit/>
          </a:bodyPr>
          <a:lstStyle/>
          <a:p>
            <a:pPr algn="r">
              <a:spcBef>
                <a:spcPts val="600"/>
              </a:spcBef>
            </a:pPr>
            <a:r>
              <a:rPr lang="en-US" sz="1000" dirty="0" smtClean="0">
                <a:solidFill>
                  <a:srgbClr val="232382"/>
                </a:solidFill>
              </a:rPr>
              <a:t>Slide </a:t>
            </a:r>
            <a:fld id="{14752267-C8D5-4E74-92F1-EF38868350E6}" type="slidenum">
              <a:rPr lang="en-US" sz="1000" smtClean="0">
                <a:solidFill>
                  <a:srgbClr val="232382"/>
                </a:solidFill>
              </a:rPr>
              <a:pPr algn="r">
                <a:spcBef>
                  <a:spcPts val="600"/>
                </a:spcBef>
              </a:pPr>
              <a:t>‹#›</a:t>
            </a:fld>
            <a:endParaRPr lang="en-US" sz="1000" dirty="0" smtClean="0">
              <a:solidFill>
                <a:srgbClr val="232382"/>
              </a:solidFill>
            </a:endParaRPr>
          </a:p>
        </p:txBody>
      </p:sp>
      <p:sp>
        <p:nvSpPr>
          <p:cNvPr id="29" name="Footer Placeholder 4"/>
          <p:cNvSpPr>
            <a:spLocks noGrp="1"/>
          </p:cNvSpPr>
          <p:nvPr>
            <p:ph type="ftr" sz="quarter" idx="3"/>
          </p:nvPr>
        </p:nvSpPr>
        <p:spPr>
          <a:xfrm>
            <a:off x="515937" y="6308725"/>
            <a:ext cx="9251951" cy="549275"/>
          </a:xfrm>
          <a:prstGeom prst="rect">
            <a:avLst/>
          </a:prstGeom>
        </p:spPr>
        <p:txBody>
          <a:bodyPr vert="horz" lIns="0" tIns="0" rIns="0" bIns="0" rtlCol="0" anchor="ctr" anchorCtr="0"/>
          <a:lstStyle>
            <a:lvl1pPr algn="l">
              <a:defRPr sz="1000">
                <a:solidFill>
                  <a:srgbClr val="232382"/>
                </a:solidFill>
              </a:defRPr>
            </a:lvl1pPr>
          </a:lstStyle>
          <a:p>
            <a:r>
              <a:rPr lang="en-US" dirty="0" smtClean="0"/>
              <a:t>Dr. Holger Klus · Head of Company Digital Transformation · Devopsdays · Bogotá · May 25-26, 2019</a:t>
            </a:r>
            <a:endParaRPr lang="en-US" dirty="0"/>
          </a:p>
        </p:txBody>
      </p:sp>
      <p:sp>
        <p:nvSpPr>
          <p:cNvPr id="30" name="Rectangle 29"/>
          <p:cNvSpPr/>
          <p:nvPr userDrawn="1"/>
        </p:nvSpPr>
        <p:spPr>
          <a:xfrm>
            <a:off x="515937" y="6688292"/>
            <a:ext cx="11086838" cy="107722"/>
          </a:xfrm>
          <a:prstGeom prst="rect">
            <a:avLst/>
          </a:prstGeom>
        </p:spPr>
        <p:txBody>
          <a:bodyPr wrap="square" lIns="0" tIns="0" rIns="0" bIns="0">
            <a:spAutoFit/>
          </a:bodyPr>
          <a:lstStyle/>
          <a:p>
            <a:pPr algn="l"/>
            <a:r>
              <a:rPr lang="en-US" sz="700" dirty="0" smtClean="0">
                <a:solidFill>
                  <a:srgbClr val="BCBCBC"/>
                </a:solidFill>
              </a:rPr>
              <a:t>This document is the property of ROSEN Swiss AG who will safeguard its rights according to the civil and penal provisions of law. No part of this document may be reproduced or disclosed to any other party without the prior permission of ROSEN.</a:t>
            </a: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2482" y="466725"/>
            <a:ext cx="2123580" cy="615600"/>
          </a:xfrm>
          <a:prstGeom prst="rect">
            <a:avLst/>
          </a:prstGeom>
        </p:spPr>
      </p:pic>
    </p:spTree>
    <p:extLst>
      <p:ext uri="{BB962C8B-B14F-4D97-AF65-F5344CB8AC3E}">
        <p14:creationId xmlns:p14="http://schemas.microsoft.com/office/powerpoint/2010/main" val="28829397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no Textbox)">
    <p:spTree>
      <p:nvGrpSpPr>
        <p:cNvPr id="1" name=""/>
        <p:cNvGrpSpPr/>
        <p:nvPr/>
      </p:nvGrpSpPr>
      <p:grpSpPr>
        <a:xfrm>
          <a:off x="0" y="0"/>
          <a:ext cx="0" cy="0"/>
          <a:chOff x="0" y="0"/>
          <a:chExt cx="0" cy="0"/>
        </a:xfrm>
      </p:grpSpPr>
      <p:sp>
        <p:nvSpPr>
          <p:cNvPr id="27" name="Rectangle 26"/>
          <p:cNvSpPr/>
          <p:nvPr userDrawn="1"/>
        </p:nvSpPr>
        <p:spPr>
          <a:xfrm>
            <a:off x="515938" y="1227370"/>
            <a:ext cx="684000" cy="468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177439" y="486764"/>
            <a:ext cx="875818" cy="231227"/>
          </a:xfrm>
          <a:prstGeom prst="rect">
            <a:avLst/>
          </a:prstGeom>
          <a:solidFill>
            <a:srgbClr val="2323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035/035/130</a:t>
            </a:r>
            <a:endParaRPr lang="en-US" sz="800" b="0" dirty="0">
              <a:latin typeface="Arial" panose="020B0604020202020204" pitchFamily="34" charset="0"/>
              <a:cs typeface="Arial" panose="020B0604020202020204" pitchFamily="34" charset="0"/>
            </a:endParaRPr>
          </a:p>
        </p:txBody>
      </p:sp>
      <p:sp>
        <p:nvSpPr>
          <p:cNvPr id="46" name="Rectangle 45"/>
          <p:cNvSpPr/>
          <p:nvPr userDrawn="1"/>
        </p:nvSpPr>
        <p:spPr>
          <a:xfrm>
            <a:off x="-1180617" y="760410"/>
            <a:ext cx="875818" cy="231227"/>
          </a:xfrm>
          <a:prstGeom prst="rect">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1</a:t>
            </a:r>
            <a:r>
              <a:rPr lang="en-US" sz="800" dirty="0" smtClean="0">
                <a:latin typeface="Arial" panose="020B0604020202020204" pitchFamily="34" charset="0"/>
                <a:cs typeface="Arial" panose="020B0604020202020204" pitchFamily="34" charset="0"/>
              </a:rPr>
              <a:t>77/022/046</a:t>
            </a:r>
            <a:endParaRPr lang="en-US" sz="800" b="0" dirty="0">
              <a:latin typeface="Arial" panose="020B0604020202020204" pitchFamily="34" charset="0"/>
              <a:cs typeface="Arial" panose="020B0604020202020204" pitchFamily="34" charset="0"/>
            </a:endParaRPr>
          </a:p>
        </p:txBody>
      </p:sp>
      <p:sp>
        <p:nvSpPr>
          <p:cNvPr id="47" name="Rectangle 46"/>
          <p:cNvSpPr/>
          <p:nvPr userDrawn="1"/>
        </p:nvSpPr>
        <p:spPr>
          <a:xfrm>
            <a:off x="-1183796" y="1587986"/>
            <a:ext cx="875818" cy="231227"/>
          </a:xfrm>
          <a:prstGeom prst="rect">
            <a:avLst/>
          </a:prstGeom>
          <a:solidFill>
            <a:srgbClr val="50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80/100/145</a:t>
            </a:r>
            <a:endParaRPr lang="en-US" sz="800" b="0" dirty="0">
              <a:latin typeface="Arial" panose="020B0604020202020204" pitchFamily="34" charset="0"/>
              <a:cs typeface="Arial" panose="020B0604020202020204" pitchFamily="34" charset="0"/>
            </a:endParaRPr>
          </a:p>
        </p:txBody>
      </p:sp>
      <p:sp>
        <p:nvSpPr>
          <p:cNvPr id="48" name="Rectangle 47"/>
          <p:cNvSpPr/>
          <p:nvPr userDrawn="1"/>
        </p:nvSpPr>
        <p:spPr>
          <a:xfrm>
            <a:off x="-1180617" y="1888746"/>
            <a:ext cx="875818" cy="231227"/>
          </a:xfrm>
          <a:prstGeom prst="rect">
            <a:avLst/>
          </a:prstGeom>
          <a:solidFill>
            <a:srgbClr val="B4C8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Arial" panose="020B0604020202020204" pitchFamily="34" charset="0"/>
                <a:cs typeface="Arial" panose="020B0604020202020204" pitchFamily="34" charset="0"/>
              </a:rPr>
              <a:t>180/200/230</a:t>
            </a:r>
          </a:p>
        </p:txBody>
      </p:sp>
      <p:sp>
        <p:nvSpPr>
          <p:cNvPr id="49" name="Rectangle 48"/>
          <p:cNvSpPr/>
          <p:nvPr userDrawn="1"/>
        </p:nvSpPr>
        <p:spPr>
          <a:xfrm>
            <a:off x="-1186975" y="2506133"/>
            <a:ext cx="875818" cy="231227"/>
          </a:xfrm>
          <a:prstGeom prst="rect">
            <a:avLst/>
          </a:prstGeom>
          <a:solidFill>
            <a:srgbClr val="1395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019/149/217</a:t>
            </a:r>
            <a:endParaRPr lang="en-US" sz="800" dirty="0">
              <a:solidFill>
                <a:schemeClr val="tx1"/>
              </a:solidFill>
              <a:latin typeface="Arial" panose="020B0604020202020204" pitchFamily="34" charset="0"/>
              <a:cs typeface="Arial" panose="020B0604020202020204" pitchFamily="34" charset="0"/>
            </a:endParaRPr>
          </a:p>
        </p:txBody>
      </p:sp>
      <p:sp>
        <p:nvSpPr>
          <p:cNvPr id="50" name="Rectangle 49"/>
          <p:cNvSpPr/>
          <p:nvPr userDrawn="1"/>
        </p:nvSpPr>
        <p:spPr>
          <a:xfrm>
            <a:off x="-1183796" y="2815131"/>
            <a:ext cx="875818" cy="231227"/>
          </a:xfrm>
          <a:prstGeom prst="rect">
            <a:avLst/>
          </a:prstGeom>
          <a:solidFill>
            <a:srgbClr val="137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019/124/119</a:t>
            </a:r>
            <a:endParaRPr lang="en-US" sz="800" dirty="0">
              <a:solidFill>
                <a:schemeClr val="bg1"/>
              </a:solidFill>
              <a:latin typeface="Arial" panose="020B0604020202020204" pitchFamily="34" charset="0"/>
              <a:cs typeface="Arial" panose="020B0604020202020204" pitchFamily="34" charset="0"/>
            </a:endParaRPr>
          </a:p>
        </p:txBody>
      </p:sp>
      <p:sp>
        <p:nvSpPr>
          <p:cNvPr id="51" name="Rectangle 50"/>
          <p:cNvSpPr/>
          <p:nvPr userDrawn="1"/>
        </p:nvSpPr>
        <p:spPr>
          <a:xfrm>
            <a:off x="-1183796" y="3126079"/>
            <a:ext cx="875818" cy="231227"/>
          </a:xfrm>
          <a:prstGeom prst="rect">
            <a:avLst/>
          </a:prstGeom>
          <a:solidFill>
            <a:srgbClr val="7298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114/152/066</a:t>
            </a:r>
            <a:endParaRPr lang="en-US" sz="800" dirty="0">
              <a:solidFill>
                <a:schemeClr val="tx1"/>
              </a:solidFill>
              <a:latin typeface="Arial" panose="020B0604020202020204" pitchFamily="34" charset="0"/>
              <a:cs typeface="Arial" panose="020B0604020202020204" pitchFamily="34" charset="0"/>
            </a:endParaRPr>
          </a:p>
        </p:txBody>
      </p:sp>
      <p:sp>
        <p:nvSpPr>
          <p:cNvPr id="52" name="Rectangle 51"/>
          <p:cNvSpPr/>
          <p:nvPr userDrawn="1"/>
        </p:nvSpPr>
        <p:spPr>
          <a:xfrm>
            <a:off x="-1180617" y="3426839"/>
            <a:ext cx="875818" cy="231227"/>
          </a:xfrm>
          <a:prstGeom prst="rect">
            <a:avLst/>
          </a:prstGeom>
          <a:solidFill>
            <a:srgbClr val="C5D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solidFill>
                  <a:schemeClr val="tx1"/>
                </a:solidFill>
                <a:latin typeface="Arial" panose="020B0604020202020204" pitchFamily="34" charset="0"/>
                <a:cs typeface="Arial" panose="020B0604020202020204" pitchFamily="34" charset="0"/>
              </a:rPr>
              <a:t>197/216/100</a:t>
            </a:r>
            <a:endParaRPr lang="en-GB" sz="800" dirty="0">
              <a:solidFill>
                <a:schemeClr val="tx1"/>
              </a:solidFill>
              <a:latin typeface="Arial" panose="020B0604020202020204" pitchFamily="34" charset="0"/>
              <a:cs typeface="Arial" panose="020B0604020202020204" pitchFamily="34" charset="0"/>
            </a:endParaRPr>
          </a:p>
        </p:txBody>
      </p:sp>
      <p:sp>
        <p:nvSpPr>
          <p:cNvPr id="53" name="Rectangle 52"/>
          <p:cNvSpPr/>
          <p:nvPr userDrawn="1"/>
        </p:nvSpPr>
        <p:spPr>
          <a:xfrm>
            <a:off x="-1170361" y="3722854"/>
            <a:ext cx="875818" cy="231227"/>
          </a:xfrm>
          <a:prstGeom prst="rect">
            <a:avLst/>
          </a:prstGeom>
          <a:solidFill>
            <a:srgbClr val="B2B6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178/182/141</a:t>
            </a:r>
            <a:endParaRPr lang="en-US" sz="800" dirty="0">
              <a:solidFill>
                <a:schemeClr val="tx1"/>
              </a:solidFill>
              <a:latin typeface="Arial" panose="020B0604020202020204" pitchFamily="34" charset="0"/>
              <a:cs typeface="Arial" panose="020B0604020202020204" pitchFamily="34" charset="0"/>
            </a:endParaRPr>
          </a:p>
        </p:txBody>
      </p:sp>
      <p:sp>
        <p:nvSpPr>
          <p:cNvPr id="54" name="Rectangle 53"/>
          <p:cNvSpPr/>
          <p:nvPr userDrawn="1"/>
        </p:nvSpPr>
        <p:spPr>
          <a:xfrm>
            <a:off x="-1180617" y="4015376"/>
            <a:ext cx="875818" cy="231227"/>
          </a:xfrm>
          <a:prstGeom prst="rect">
            <a:avLst/>
          </a:prstGeom>
          <a:solidFill>
            <a:srgbClr val="E8C4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232/196/034</a:t>
            </a:r>
            <a:endParaRPr lang="en-US" sz="800" dirty="0">
              <a:solidFill>
                <a:schemeClr val="tx1"/>
              </a:solidFill>
              <a:latin typeface="Arial" panose="020B0604020202020204" pitchFamily="34" charset="0"/>
              <a:cs typeface="Arial" panose="020B0604020202020204" pitchFamily="34" charset="0"/>
            </a:endParaRPr>
          </a:p>
        </p:txBody>
      </p:sp>
      <p:sp>
        <p:nvSpPr>
          <p:cNvPr id="55" name="Rectangle 54"/>
          <p:cNvSpPr/>
          <p:nvPr userDrawn="1"/>
        </p:nvSpPr>
        <p:spPr>
          <a:xfrm>
            <a:off x="-1183796" y="4322856"/>
            <a:ext cx="875818" cy="231227"/>
          </a:xfrm>
          <a:prstGeom prst="rect">
            <a:avLst/>
          </a:prstGeom>
          <a:solidFill>
            <a:srgbClr val="8F49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143/073/124</a:t>
            </a:r>
            <a:endParaRPr lang="en-US" sz="800" dirty="0">
              <a:solidFill>
                <a:schemeClr val="bg1"/>
              </a:solidFill>
              <a:latin typeface="Arial" panose="020B0604020202020204" pitchFamily="34" charset="0"/>
              <a:cs typeface="Arial" panose="020B0604020202020204" pitchFamily="34" charset="0"/>
            </a:endParaRPr>
          </a:p>
        </p:txBody>
      </p:sp>
      <p:sp>
        <p:nvSpPr>
          <p:cNvPr id="56" name="Rectangle 55"/>
          <p:cNvSpPr/>
          <p:nvPr userDrawn="1"/>
        </p:nvSpPr>
        <p:spPr>
          <a:xfrm>
            <a:off x="-1180617" y="4607140"/>
            <a:ext cx="875818" cy="231227"/>
          </a:xfrm>
          <a:prstGeom prst="rect">
            <a:avLst/>
          </a:prstGeom>
          <a:solidFill>
            <a:srgbClr val="5F1D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095/029/121</a:t>
            </a:r>
            <a:endParaRPr lang="en-US" sz="800" dirty="0">
              <a:solidFill>
                <a:schemeClr val="bg1"/>
              </a:solidFill>
              <a:latin typeface="Arial" panose="020B0604020202020204" pitchFamily="34" charset="0"/>
              <a:cs typeface="Arial" panose="020B0604020202020204" pitchFamily="34" charset="0"/>
            </a:endParaRPr>
          </a:p>
        </p:txBody>
      </p:sp>
      <p:sp>
        <p:nvSpPr>
          <p:cNvPr id="57" name="Rectangle 56"/>
          <p:cNvSpPr/>
          <p:nvPr userDrawn="1"/>
        </p:nvSpPr>
        <p:spPr>
          <a:xfrm>
            <a:off x="-1183796" y="4914620"/>
            <a:ext cx="875818" cy="231227"/>
          </a:xfrm>
          <a:prstGeom prst="rect">
            <a:avLst/>
          </a:prstGeom>
          <a:solidFill>
            <a:srgbClr val="3C50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Arial" panose="020B0604020202020204" pitchFamily="34" charset="0"/>
                <a:cs typeface="Arial" panose="020B0604020202020204" pitchFamily="34" charset="0"/>
              </a:rPr>
              <a:t>060/080/100</a:t>
            </a:r>
            <a:endParaRPr lang="en-US" sz="800" dirty="0">
              <a:latin typeface="Arial" panose="020B0604020202020204" pitchFamily="34" charset="0"/>
              <a:cs typeface="Arial" panose="020B0604020202020204" pitchFamily="34" charset="0"/>
            </a:endParaRPr>
          </a:p>
        </p:txBody>
      </p:sp>
      <p:sp>
        <p:nvSpPr>
          <p:cNvPr id="58" name="Rectangle 57"/>
          <p:cNvSpPr/>
          <p:nvPr userDrawn="1"/>
        </p:nvSpPr>
        <p:spPr>
          <a:xfrm>
            <a:off x="-1180617" y="5223618"/>
            <a:ext cx="875818" cy="231227"/>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185/185/185</a:t>
            </a:r>
            <a:endParaRPr lang="en-US" sz="800" dirty="0">
              <a:solidFill>
                <a:schemeClr val="tx1"/>
              </a:solidFill>
              <a:latin typeface="Arial" panose="020B0604020202020204" pitchFamily="34" charset="0"/>
              <a:cs typeface="Arial" panose="020B0604020202020204" pitchFamily="34" charset="0"/>
            </a:endParaRPr>
          </a:p>
        </p:txBody>
      </p:sp>
      <p:sp>
        <p:nvSpPr>
          <p:cNvPr id="59" name="Rectangle 58"/>
          <p:cNvSpPr/>
          <p:nvPr userDrawn="1"/>
        </p:nvSpPr>
        <p:spPr>
          <a:xfrm>
            <a:off x="-1180617" y="1297536"/>
            <a:ext cx="875818" cy="231227"/>
          </a:xfrm>
          <a:prstGeom prst="rect">
            <a:avLst/>
          </a:prstGeom>
          <a:solidFill>
            <a:srgbClr val="3755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55/85/120</a:t>
            </a:r>
            <a:endParaRPr lang="en-US" sz="800" b="0" dirty="0">
              <a:latin typeface="Arial" panose="020B0604020202020204" pitchFamily="34" charset="0"/>
              <a:cs typeface="Arial" panose="020B0604020202020204" pitchFamily="34" charset="0"/>
            </a:endParaRPr>
          </a:p>
        </p:txBody>
      </p:sp>
      <p:sp>
        <p:nvSpPr>
          <p:cNvPr id="2" name="Title 1"/>
          <p:cNvSpPr>
            <a:spLocks noGrp="1"/>
          </p:cNvSpPr>
          <p:nvPr>
            <p:ph type="title" hasCustomPrompt="1"/>
          </p:nvPr>
        </p:nvSpPr>
        <p:spPr>
          <a:xfrm>
            <a:off x="515938" y="381001"/>
            <a:ext cx="7343775" cy="757238"/>
          </a:xfrm>
        </p:spPr>
        <p:txBody>
          <a:bodyPr/>
          <a:lstStyle>
            <a:lvl1pPr>
              <a:defRPr/>
            </a:lvl1pPr>
          </a:lstStyle>
          <a:p>
            <a:r>
              <a:rPr lang="en-US" dirty="0" smtClean="0"/>
              <a:t>Click to </a:t>
            </a:r>
            <a:br>
              <a:rPr lang="en-US" dirty="0" smtClean="0"/>
            </a:br>
            <a:r>
              <a:rPr lang="en-US" dirty="0" smtClean="0"/>
              <a:t>edit title </a:t>
            </a:r>
            <a:endParaRPr lang="en-US" dirty="0"/>
          </a:p>
        </p:txBody>
      </p:sp>
      <p:sp>
        <p:nvSpPr>
          <p:cNvPr id="23" name="TextBox 22"/>
          <p:cNvSpPr txBox="1"/>
          <p:nvPr userDrawn="1"/>
        </p:nvSpPr>
        <p:spPr>
          <a:xfrm>
            <a:off x="9912349" y="6308725"/>
            <a:ext cx="1763713" cy="549275"/>
          </a:xfrm>
          <a:prstGeom prst="rect">
            <a:avLst/>
          </a:prstGeom>
          <a:noFill/>
        </p:spPr>
        <p:txBody>
          <a:bodyPr wrap="square" lIns="0" tIns="0" rIns="0" bIns="0" rtlCol="0" anchor="ctr" anchorCtr="0">
            <a:noAutofit/>
          </a:bodyPr>
          <a:lstStyle/>
          <a:p>
            <a:pPr algn="r">
              <a:spcBef>
                <a:spcPts val="600"/>
              </a:spcBef>
            </a:pPr>
            <a:r>
              <a:rPr lang="en-US" sz="1000" dirty="0" smtClean="0">
                <a:solidFill>
                  <a:srgbClr val="232382"/>
                </a:solidFill>
              </a:rPr>
              <a:t>Slide </a:t>
            </a:r>
            <a:fld id="{14752267-C8D5-4E74-92F1-EF38868350E6}" type="slidenum">
              <a:rPr lang="en-US" sz="1000" smtClean="0">
                <a:solidFill>
                  <a:srgbClr val="232382"/>
                </a:solidFill>
              </a:rPr>
              <a:pPr algn="r">
                <a:spcBef>
                  <a:spcPts val="600"/>
                </a:spcBef>
              </a:pPr>
              <a:t>‹#›</a:t>
            </a:fld>
            <a:endParaRPr lang="en-US" sz="1000" dirty="0" smtClean="0">
              <a:solidFill>
                <a:srgbClr val="232382"/>
              </a:solidFill>
            </a:endParaRPr>
          </a:p>
        </p:txBody>
      </p:sp>
      <p:sp>
        <p:nvSpPr>
          <p:cNvPr id="25" name="Footer Placeholder 4"/>
          <p:cNvSpPr>
            <a:spLocks noGrp="1"/>
          </p:cNvSpPr>
          <p:nvPr>
            <p:ph type="ftr" sz="quarter" idx="3"/>
          </p:nvPr>
        </p:nvSpPr>
        <p:spPr>
          <a:xfrm>
            <a:off x="515937" y="6308725"/>
            <a:ext cx="9251951" cy="549275"/>
          </a:xfrm>
          <a:prstGeom prst="rect">
            <a:avLst/>
          </a:prstGeom>
        </p:spPr>
        <p:txBody>
          <a:bodyPr vert="horz" lIns="0" tIns="0" rIns="0" bIns="0" rtlCol="0" anchor="ctr" anchorCtr="0"/>
          <a:lstStyle>
            <a:lvl1pPr algn="l">
              <a:defRPr sz="1000">
                <a:solidFill>
                  <a:srgbClr val="232382"/>
                </a:solidFill>
              </a:defRPr>
            </a:lvl1pPr>
          </a:lstStyle>
          <a:p>
            <a:r>
              <a:rPr lang="en-US" dirty="0" smtClean="0"/>
              <a:t>Dr. Holger Klus · Head of Company Digital Transformation · Devopsdays · Bogotá · May 25-26, 2019</a:t>
            </a:r>
            <a:endParaRPr lang="en-US" dirty="0"/>
          </a:p>
        </p:txBody>
      </p:sp>
      <p:sp>
        <p:nvSpPr>
          <p:cNvPr id="26" name="Rectangle 25"/>
          <p:cNvSpPr/>
          <p:nvPr userDrawn="1"/>
        </p:nvSpPr>
        <p:spPr>
          <a:xfrm>
            <a:off x="515937" y="6688292"/>
            <a:ext cx="11086838" cy="107722"/>
          </a:xfrm>
          <a:prstGeom prst="rect">
            <a:avLst/>
          </a:prstGeom>
        </p:spPr>
        <p:txBody>
          <a:bodyPr wrap="square" lIns="0" tIns="0" rIns="0" bIns="0">
            <a:spAutoFit/>
          </a:bodyPr>
          <a:lstStyle/>
          <a:p>
            <a:pPr algn="l"/>
            <a:r>
              <a:rPr lang="en-US" sz="700" dirty="0" smtClean="0">
                <a:solidFill>
                  <a:srgbClr val="BCBCBC"/>
                </a:solidFill>
              </a:rPr>
              <a:t>This document is the property of ROSEN Swiss AG who will safeguard its rights according to the civil and penal provisions of law. No part of this document may be reproduced or disclosed to any other party without the prior permission of ROSEN.</a:t>
            </a: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2482" y="466725"/>
            <a:ext cx="2123580" cy="615600"/>
          </a:xfrm>
          <a:prstGeom prst="rect">
            <a:avLst/>
          </a:prstGeom>
        </p:spPr>
      </p:pic>
    </p:spTree>
    <p:extLst>
      <p:ext uri="{BB962C8B-B14F-4D97-AF65-F5344CB8AC3E}">
        <p14:creationId xmlns:p14="http://schemas.microsoft.com/office/powerpoint/2010/main" val="21563320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3 picture">
    <p:spTree>
      <p:nvGrpSpPr>
        <p:cNvPr id="1" name=""/>
        <p:cNvGrpSpPr/>
        <p:nvPr/>
      </p:nvGrpSpPr>
      <p:grpSpPr>
        <a:xfrm>
          <a:off x="0" y="0"/>
          <a:ext cx="0" cy="0"/>
          <a:chOff x="0" y="0"/>
          <a:chExt cx="0" cy="0"/>
        </a:xfrm>
      </p:grpSpPr>
      <p:sp>
        <p:nvSpPr>
          <p:cNvPr id="27" name="Rectangle 26"/>
          <p:cNvSpPr/>
          <p:nvPr userDrawn="1"/>
        </p:nvSpPr>
        <p:spPr>
          <a:xfrm>
            <a:off x="515938" y="1227370"/>
            <a:ext cx="684000" cy="468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177439" y="486764"/>
            <a:ext cx="875818" cy="231227"/>
          </a:xfrm>
          <a:prstGeom prst="rect">
            <a:avLst/>
          </a:prstGeom>
          <a:solidFill>
            <a:srgbClr val="2323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035/035/130</a:t>
            </a:r>
            <a:endParaRPr lang="en-US" sz="800" b="0" dirty="0">
              <a:latin typeface="Arial" panose="020B0604020202020204" pitchFamily="34" charset="0"/>
              <a:cs typeface="Arial" panose="020B0604020202020204" pitchFamily="34" charset="0"/>
            </a:endParaRPr>
          </a:p>
        </p:txBody>
      </p:sp>
      <p:sp>
        <p:nvSpPr>
          <p:cNvPr id="46" name="Rectangle 45"/>
          <p:cNvSpPr/>
          <p:nvPr userDrawn="1"/>
        </p:nvSpPr>
        <p:spPr>
          <a:xfrm>
            <a:off x="-1180617" y="760410"/>
            <a:ext cx="875818" cy="231227"/>
          </a:xfrm>
          <a:prstGeom prst="rect">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1</a:t>
            </a:r>
            <a:r>
              <a:rPr lang="en-US" sz="800" dirty="0" smtClean="0">
                <a:latin typeface="Arial" panose="020B0604020202020204" pitchFamily="34" charset="0"/>
                <a:cs typeface="Arial" panose="020B0604020202020204" pitchFamily="34" charset="0"/>
              </a:rPr>
              <a:t>77/022/046</a:t>
            </a:r>
            <a:endParaRPr lang="en-US" sz="800" b="0" dirty="0">
              <a:latin typeface="Arial" panose="020B0604020202020204" pitchFamily="34" charset="0"/>
              <a:cs typeface="Arial" panose="020B0604020202020204" pitchFamily="34" charset="0"/>
            </a:endParaRPr>
          </a:p>
        </p:txBody>
      </p:sp>
      <p:sp>
        <p:nvSpPr>
          <p:cNvPr id="47" name="Rectangle 46"/>
          <p:cNvSpPr/>
          <p:nvPr userDrawn="1"/>
        </p:nvSpPr>
        <p:spPr>
          <a:xfrm>
            <a:off x="-1183796" y="1587986"/>
            <a:ext cx="875818" cy="231227"/>
          </a:xfrm>
          <a:prstGeom prst="rect">
            <a:avLst/>
          </a:prstGeom>
          <a:solidFill>
            <a:srgbClr val="50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80/100/145</a:t>
            </a:r>
            <a:endParaRPr lang="en-US" sz="800" b="0" dirty="0">
              <a:latin typeface="Arial" panose="020B0604020202020204" pitchFamily="34" charset="0"/>
              <a:cs typeface="Arial" panose="020B0604020202020204" pitchFamily="34" charset="0"/>
            </a:endParaRPr>
          </a:p>
        </p:txBody>
      </p:sp>
      <p:sp>
        <p:nvSpPr>
          <p:cNvPr id="48" name="Rectangle 47"/>
          <p:cNvSpPr/>
          <p:nvPr userDrawn="1"/>
        </p:nvSpPr>
        <p:spPr>
          <a:xfrm>
            <a:off x="-1180617" y="1888746"/>
            <a:ext cx="875818" cy="231227"/>
          </a:xfrm>
          <a:prstGeom prst="rect">
            <a:avLst/>
          </a:prstGeom>
          <a:solidFill>
            <a:srgbClr val="B4C8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Arial" panose="020B0604020202020204" pitchFamily="34" charset="0"/>
                <a:cs typeface="Arial" panose="020B0604020202020204" pitchFamily="34" charset="0"/>
              </a:rPr>
              <a:t>180/200/230</a:t>
            </a:r>
          </a:p>
        </p:txBody>
      </p:sp>
      <p:sp>
        <p:nvSpPr>
          <p:cNvPr id="49" name="Rectangle 48"/>
          <p:cNvSpPr/>
          <p:nvPr userDrawn="1"/>
        </p:nvSpPr>
        <p:spPr>
          <a:xfrm>
            <a:off x="-1186975" y="2506133"/>
            <a:ext cx="875818" cy="231227"/>
          </a:xfrm>
          <a:prstGeom prst="rect">
            <a:avLst/>
          </a:prstGeom>
          <a:solidFill>
            <a:srgbClr val="1395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019/149/217</a:t>
            </a:r>
            <a:endParaRPr lang="en-US" sz="800" dirty="0">
              <a:solidFill>
                <a:schemeClr val="tx1"/>
              </a:solidFill>
              <a:latin typeface="Arial" panose="020B0604020202020204" pitchFamily="34" charset="0"/>
              <a:cs typeface="Arial" panose="020B0604020202020204" pitchFamily="34" charset="0"/>
            </a:endParaRPr>
          </a:p>
        </p:txBody>
      </p:sp>
      <p:sp>
        <p:nvSpPr>
          <p:cNvPr id="50" name="Rectangle 49"/>
          <p:cNvSpPr/>
          <p:nvPr userDrawn="1"/>
        </p:nvSpPr>
        <p:spPr>
          <a:xfrm>
            <a:off x="-1183796" y="2815131"/>
            <a:ext cx="875818" cy="231227"/>
          </a:xfrm>
          <a:prstGeom prst="rect">
            <a:avLst/>
          </a:prstGeom>
          <a:solidFill>
            <a:srgbClr val="137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019/124/119</a:t>
            </a:r>
            <a:endParaRPr lang="en-US" sz="800" dirty="0">
              <a:solidFill>
                <a:schemeClr val="bg1"/>
              </a:solidFill>
              <a:latin typeface="Arial" panose="020B0604020202020204" pitchFamily="34" charset="0"/>
              <a:cs typeface="Arial" panose="020B0604020202020204" pitchFamily="34" charset="0"/>
            </a:endParaRPr>
          </a:p>
        </p:txBody>
      </p:sp>
      <p:sp>
        <p:nvSpPr>
          <p:cNvPr id="51" name="Rectangle 50"/>
          <p:cNvSpPr/>
          <p:nvPr userDrawn="1"/>
        </p:nvSpPr>
        <p:spPr>
          <a:xfrm>
            <a:off x="-1183796" y="3126079"/>
            <a:ext cx="875818" cy="231227"/>
          </a:xfrm>
          <a:prstGeom prst="rect">
            <a:avLst/>
          </a:prstGeom>
          <a:solidFill>
            <a:srgbClr val="7298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114/152/066</a:t>
            </a:r>
            <a:endParaRPr lang="en-US" sz="800" dirty="0">
              <a:solidFill>
                <a:schemeClr val="tx1"/>
              </a:solidFill>
              <a:latin typeface="Arial" panose="020B0604020202020204" pitchFamily="34" charset="0"/>
              <a:cs typeface="Arial" panose="020B0604020202020204" pitchFamily="34" charset="0"/>
            </a:endParaRPr>
          </a:p>
        </p:txBody>
      </p:sp>
      <p:sp>
        <p:nvSpPr>
          <p:cNvPr id="52" name="Rectangle 51"/>
          <p:cNvSpPr/>
          <p:nvPr userDrawn="1"/>
        </p:nvSpPr>
        <p:spPr>
          <a:xfrm>
            <a:off x="-1180617" y="3426839"/>
            <a:ext cx="875818" cy="231227"/>
          </a:xfrm>
          <a:prstGeom prst="rect">
            <a:avLst/>
          </a:prstGeom>
          <a:solidFill>
            <a:srgbClr val="C5D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solidFill>
                  <a:schemeClr val="tx1"/>
                </a:solidFill>
                <a:latin typeface="Arial" panose="020B0604020202020204" pitchFamily="34" charset="0"/>
                <a:cs typeface="Arial" panose="020B0604020202020204" pitchFamily="34" charset="0"/>
              </a:rPr>
              <a:t>197/216/100</a:t>
            </a:r>
            <a:endParaRPr lang="en-GB" sz="800" dirty="0">
              <a:solidFill>
                <a:schemeClr val="tx1"/>
              </a:solidFill>
              <a:latin typeface="Arial" panose="020B0604020202020204" pitchFamily="34" charset="0"/>
              <a:cs typeface="Arial" panose="020B0604020202020204" pitchFamily="34" charset="0"/>
            </a:endParaRPr>
          </a:p>
        </p:txBody>
      </p:sp>
      <p:sp>
        <p:nvSpPr>
          <p:cNvPr id="53" name="Rectangle 52"/>
          <p:cNvSpPr/>
          <p:nvPr userDrawn="1"/>
        </p:nvSpPr>
        <p:spPr>
          <a:xfrm>
            <a:off x="-1170361" y="3722854"/>
            <a:ext cx="875818" cy="231227"/>
          </a:xfrm>
          <a:prstGeom prst="rect">
            <a:avLst/>
          </a:prstGeom>
          <a:solidFill>
            <a:srgbClr val="B2B6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178/182/141</a:t>
            </a:r>
            <a:endParaRPr lang="en-US" sz="800" dirty="0">
              <a:solidFill>
                <a:schemeClr val="tx1"/>
              </a:solidFill>
              <a:latin typeface="Arial" panose="020B0604020202020204" pitchFamily="34" charset="0"/>
              <a:cs typeface="Arial" panose="020B0604020202020204" pitchFamily="34" charset="0"/>
            </a:endParaRPr>
          </a:p>
        </p:txBody>
      </p:sp>
      <p:sp>
        <p:nvSpPr>
          <p:cNvPr id="54" name="Rectangle 53"/>
          <p:cNvSpPr/>
          <p:nvPr userDrawn="1"/>
        </p:nvSpPr>
        <p:spPr>
          <a:xfrm>
            <a:off x="-1180617" y="4015376"/>
            <a:ext cx="875818" cy="231227"/>
          </a:xfrm>
          <a:prstGeom prst="rect">
            <a:avLst/>
          </a:prstGeom>
          <a:solidFill>
            <a:srgbClr val="E8C4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232/196/034</a:t>
            </a:r>
            <a:endParaRPr lang="en-US" sz="800" dirty="0">
              <a:solidFill>
                <a:schemeClr val="tx1"/>
              </a:solidFill>
              <a:latin typeface="Arial" panose="020B0604020202020204" pitchFamily="34" charset="0"/>
              <a:cs typeface="Arial" panose="020B0604020202020204" pitchFamily="34" charset="0"/>
            </a:endParaRPr>
          </a:p>
        </p:txBody>
      </p:sp>
      <p:sp>
        <p:nvSpPr>
          <p:cNvPr id="55" name="Rectangle 54"/>
          <p:cNvSpPr/>
          <p:nvPr userDrawn="1"/>
        </p:nvSpPr>
        <p:spPr>
          <a:xfrm>
            <a:off x="-1183796" y="4322856"/>
            <a:ext cx="875818" cy="231227"/>
          </a:xfrm>
          <a:prstGeom prst="rect">
            <a:avLst/>
          </a:prstGeom>
          <a:solidFill>
            <a:srgbClr val="8F49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143/073/124</a:t>
            </a:r>
            <a:endParaRPr lang="en-US" sz="800" dirty="0">
              <a:solidFill>
                <a:schemeClr val="bg1"/>
              </a:solidFill>
              <a:latin typeface="Arial" panose="020B0604020202020204" pitchFamily="34" charset="0"/>
              <a:cs typeface="Arial" panose="020B0604020202020204" pitchFamily="34" charset="0"/>
            </a:endParaRPr>
          </a:p>
        </p:txBody>
      </p:sp>
      <p:sp>
        <p:nvSpPr>
          <p:cNvPr id="56" name="Rectangle 55"/>
          <p:cNvSpPr/>
          <p:nvPr userDrawn="1"/>
        </p:nvSpPr>
        <p:spPr>
          <a:xfrm>
            <a:off x="-1180617" y="4607140"/>
            <a:ext cx="875818" cy="231227"/>
          </a:xfrm>
          <a:prstGeom prst="rect">
            <a:avLst/>
          </a:prstGeom>
          <a:solidFill>
            <a:srgbClr val="5F1D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095/029/121</a:t>
            </a:r>
            <a:endParaRPr lang="en-US" sz="800" dirty="0">
              <a:solidFill>
                <a:schemeClr val="bg1"/>
              </a:solidFill>
              <a:latin typeface="Arial" panose="020B0604020202020204" pitchFamily="34" charset="0"/>
              <a:cs typeface="Arial" panose="020B0604020202020204" pitchFamily="34" charset="0"/>
            </a:endParaRPr>
          </a:p>
        </p:txBody>
      </p:sp>
      <p:sp>
        <p:nvSpPr>
          <p:cNvPr id="57" name="Rectangle 56"/>
          <p:cNvSpPr/>
          <p:nvPr userDrawn="1"/>
        </p:nvSpPr>
        <p:spPr>
          <a:xfrm>
            <a:off x="-1183796" y="4914620"/>
            <a:ext cx="875818" cy="231227"/>
          </a:xfrm>
          <a:prstGeom prst="rect">
            <a:avLst/>
          </a:prstGeom>
          <a:solidFill>
            <a:srgbClr val="3C50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Arial" panose="020B0604020202020204" pitchFamily="34" charset="0"/>
                <a:cs typeface="Arial" panose="020B0604020202020204" pitchFamily="34" charset="0"/>
              </a:rPr>
              <a:t>060/080/100</a:t>
            </a:r>
            <a:endParaRPr lang="en-US" sz="800" dirty="0">
              <a:latin typeface="Arial" panose="020B0604020202020204" pitchFamily="34" charset="0"/>
              <a:cs typeface="Arial" panose="020B0604020202020204" pitchFamily="34" charset="0"/>
            </a:endParaRPr>
          </a:p>
        </p:txBody>
      </p:sp>
      <p:sp>
        <p:nvSpPr>
          <p:cNvPr id="58" name="Rectangle 57"/>
          <p:cNvSpPr/>
          <p:nvPr userDrawn="1"/>
        </p:nvSpPr>
        <p:spPr>
          <a:xfrm>
            <a:off x="-1180617" y="5223618"/>
            <a:ext cx="875818" cy="231227"/>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185/185/185</a:t>
            </a:r>
            <a:endParaRPr lang="en-US" sz="800" dirty="0">
              <a:solidFill>
                <a:schemeClr val="tx1"/>
              </a:solidFill>
              <a:latin typeface="Arial" panose="020B0604020202020204" pitchFamily="34" charset="0"/>
              <a:cs typeface="Arial" panose="020B0604020202020204" pitchFamily="34" charset="0"/>
            </a:endParaRPr>
          </a:p>
        </p:txBody>
      </p:sp>
      <p:sp>
        <p:nvSpPr>
          <p:cNvPr id="59" name="Rectangle 58"/>
          <p:cNvSpPr/>
          <p:nvPr userDrawn="1"/>
        </p:nvSpPr>
        <p:spPr>
          <a:xfrm>
            <a:off x="-1180617" y="1297536"/>
            <a:ext cx="875818" cy="231227"/>
          </a:xfrm>
          <a:prstGeom prst="rect">
            <a:avLst/>
          </a:prstGeom>
          <a:solidFill>
            <a:srgbClr val="3755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55/85/120</a:t>
            </a:r>
            <a:endParaRPr lang="en-US" sz="800" b="0" dirty="0">
              <a:latin typeface="Arial" panose="020B0604020202020204" pitchFamily="34" charset="0"/>
              <a:cs typeface="Arial" panose="020B0604020202020204" pitchFamily="34" charset="0"/>
            </a:endParaRPr>
          </a:p>
        </p:txBody>
      </p:sp>
      <p:sp>
        <p:nvSpPr>
          <p:cNvPr id="2" name="Title 1"/>
          <p:cNvSpPr>
            <a:spLocks noGrp="1"/>
          </p:cNvSpPr>
          <p:nvPr>
            <p:ph type="title" hasCustomPrompt="1"/>
          </p:nvPr>
        </p:nvSpPr>
        <p:spPr>
          <a:xfrm>
            <a:off x="515938" y="381001"/>
            <a:ext cx="7343775" cy="757238"/>
          </a:xfrm>
        </p:spPr>
        <p:txBody>
          <a:bodyPr/>
          <a:lstStyle>
            <a:lvl1pPr>
              <a:defRPr/>
            </a:lvl1pPr>
          </a:lstStyle>
          <a:p>
            <a:r>
              <a:rPr lang="en-US" dirty="0" smtClean="0"/>
              <a:t>Click to </a:t>
            </a:r>
            <a:br>
              <a:rPr lang="en-US" dirty="0" smtClean="0"/>
            </a:br>
            <a:r>
              <a:rPr lang="en-US" dirty="0" smtClean="0"/>
              <a:t>edit title</a:t>
            </a:r>
            <a:endParaRPr lang="en-US" dirty="0"/>
          </a:p>
        </p:txBody>
      </p:sp>
      <p:sp>
        <p:nvSpPr>
          <p:cNvPr id="4" name="Picture Placeholder 3"/>
          <p:cNvSpPr>
            <a:spLocks noGrp="1"/>
          </p:cNvSpPr>
          <p:nvPr>
            <p:ph type="pic" sz="quarter" idx="10" hasCustomPrompt="1"/>
          </p:nvPr>
        </p:nvSpPr>
        <p:spPr>
          <a:xfrm>
            <a:off x="4259263" y="1520825"/>
            <a:ext cx="7416799" cy="4787900"/>
          </a:xfrm>
        </p:spPr>
        <p:txBody>
          <a:bodyPr/>
          <a:lstStyle>
            <a:lvl1pPr marL="0" indent="0" algn="ctr">
              <a:buNone/>
              <a:defRPr baseline="0"/>
            </a:lvl1pPr>
          </a:lstStyle>
          <a:p>
            <a:r>
              <a:rPr lang="en-US" dirty="0" smtClean="0"/>
              <a:t>2/3 slide content picture</a:t>
            </a:r>
            <a:br>
              <a:rPr lang="en-US" dirty="0" smtClean="0"/>
            </a:br>
            <a:r>
              <a:rPr lang="en-US" dirty="0" smtClean="0"/>
              <a:t>(Click on icon to place picture)</a:t>
            </a:r>
            <a:endParaRPr lang="en-US" dirty="0"/>
          </a:p>
        </p:txBody>
      </p:sp>
      <p:sp>
        <p:nvSpPr>
          <p:cNvPr id="25" name="Text Placeholder 1"/>
          <p:cNvSpPr>
            <a:spLocks noGrp="1"/>
          </p:cNvSpPr>
          <p:nvPr>
            <p:ph type="body" sz="quarter" idx="12" hasCustomPrompt="1"/>
          </p:nvPr>
        </p:nvSpPr>
        <p:spPr>
          <a:xfrm>
            <a:off x="515939" y="1520826"/>
            <a:ext cx="3600450" cy="4779111"/>
          </a:xfrm>
        </p:spPr>
        <p:txBody>
          <a:bodyPr/>
          <a:lstStyle>
            <a:lvl1pPr marL="0" indent="0">
              <a:buNone/>
              <a:defRPr sz="1800"/>
            </a:lvl1pPr>
            <a:lvl2pPr marL="358775" indent="-266700">
              <a:buFont typeface="Arial" panose="020B0604020202020204" pitchFamily="34" charset="0"/>
              <a:buChar char="•"/>
              <a:tabLst>
                <a:tab pos="358775" algn="l"/>
                <a:tab pos="542925" algn="l"/>
                <a:tab pos="809625" algn="l"/>
              </a:tabLst>
              <a:defRPr sz="1800"/>
            </a:lvl2pPr>
            <a:lvl3pPr marL="625475" indent="-266700">
              <a:buFont typeface="Arial" panose="020B0604020202020204" pitchFamily="34" charset="0"/>
              <a:buChar char="•"/>
              <a:tabLst>
                <a:tab pos="266700" algn="l"/>
                <a:tab pos="625475" algn="l"/>
                <a:tab pos="809625" algn="l"/>
              </a:tabLst>
              <a:defRPr sz="1800"/>
            </a:lvl3pPr>
            <a:lvl4pPr marL="898525" indent="-273050">
              <a:buFont typeface="Arial" panose="020B0604020202020204" pitchFamily="34" charset="0"/>
              <a:buChar char="•"/>
              <a:tabLst>
                <a:tab pos="266700" algn="l"/>
                <a:tab pos="542925" algn="l"/>
                <a:tab pos="898525" algn="l"/>
              </a:tabLst>
              <a:defRPr sz="1800"/>
            </a:lvl4pPr>
            <a:lvl5pPr marL="1165225" indent="-266700">
              <a:buFont typeface="Arial" panose="020B0604020202020204" pitchFamily="34" charset="0"/>
              <a:buChar char="•"/>
              <a:defRPr sz="1800"/>
            </a:lvl5pPr>
          </a:lstStyle>
          <a:p>
            <a:pPr lvl="0"/>
            <a:r>
              <a:rPr lang="en-US" dirty="0"/>
              <a:t>Click to edit </a:t>
            </a:r>
            <a:r>
              <a:rPr lang="en-US" dirty="0" smtClean="0"/>
              <a:t>text</a:t>
            </a:r>
          </a:p>
          <a:p>
            <a:pPr lvl="1"/>
            <a:r>
              <a:rPr lang="en-US" dirty="0" smtClean="0"/>
              <a:t>Second level</a:t>
            </a:r>
          </a:p>
          <a:p>
            <a:pPr lvl="2"/>
            <a:r>
              <a:rPr lang="en-US" dirty="0" smtClean="0"/>
              <a:t>Third </a:t>
            </a:r>
            <a:r>
              <a:rPr lang="en-US" dirty="0"/>
              <a:t>level</a:t>
            </a:r>
          </a:p>
          <a:p>
            <a:pPr lvl="3"/>
            <a:r>
              <a:rPr lang="en-US" dirty="0"/>
              <a:t>Fourth level</a:t>
            </a:r>
          </a:p>
          <a:p>
            <a:pPr lvl="4"/>
            <a:r>
              <a:rPr lang="en-US" dirty="0"/>
              <a:t>Fifth </a:t>
            </a:r>
            <a:r>
              <a:rPr lang="en-US" dirty="0" smtClean="0"/>
              <a:t>level</a:t>
            </a:r>
            <a:endParaRPr lang="en-US" dirty="0"/>
          </a:p>
        </p:txBody>
      </p:sp>
      <p:sp>
        <p:nvSpPr>
          <p:cNvPr id="38" name="TextBox 37"/>
          <p:cNvSpPr txBox="1"/>
          <p:nvPr userDrawn="1"/>
        </p:nvSpPr>
        <p:spPr>
          <a:xfrm>
            <a:off x="9912349" y="6308725"/>
            <a:ext cx="1763713" cy="549275"/>
          </a:xfrm>
          <a:prstGeom prst="rect">
            <a:avLst/>
          </a:prstGeom>
          <a:noFill/>
        </p:spPr>
        <p:txBody>
          <a:bodyPr wrap="square" lIns="0" tIns="0" rIns="0" bIns="0" rtlCol="0" anchor="ctr" anchorCtr="0">
            <a:noAutofit/>
          </a:bodyPr>
          <a:lstStyle/>
          <a:p>
            <a:pPr algn="r">
              <a:spcBef>
                <a:spcPts val="600"/>
              </a:spcBef>
            </a:pPr>
            <a:r>
              <a:rPr lang="en-US" sz="1000" dirty="0" smtClean="0">
                <a:solidFill>
                  <a:srgbClr val="232382"/>
                </a:solidFill>
              </a:rPr>
              <a:t>Slide </a:t>
            </a:r>
            <a:fld id="{14752267-C8D5-4E74-92F1-EF38868350E6}" type="slidenum">
              <a:rPr lang="en-US" sz="1000" smtClean="0">
                <a:solidFill>
                  <a:srgbClr val="232382"/>
                </a:solidFill>
              </a:rPr>
              <a:pPr algn="r">
                <a:spcBef>
                  <a:spcPts val="600"/>
                </a:spcBef>
              </a:pPr>
              <a:t>‹#›</a:t>
            </a:fld>
            <a:endParaRPr lang="en-US" sz="1000" dirty="0" smtClean="0">
              <a:solidFill>
                <a:srgbClr val="232382"/>
              </a:solidFill>
            </a:endParaRPr>
          </a:p>
        </p:txBody>
      </p:sp>
      <p:sp>
        <p:nvSpPr>
          <p:cNvPr id="39" name="Footer Placeholder 4"/>
          <p:cNvSpPr>
            <a:spLocks noGrp="1"/>
          </p:cNvSpPr>
          <p:nvPr>
            <p:ph type="ftr" sz="quarter" idx="3"/>
          </p:nvPr>
        </p:nvSpPr>
        <p:spPr>
          <a:xfrm>
            <a:off x="515937" y="6308725"/>
            <a:ext cx="9251951" cy="549275"/>
          </a:xfrm>
          <a:prstGeom prst="rect">
            <a:avLst/>
          </a:prstGeom>
        </p:spPr>
        <p:txBody>
          <a:bodyPr vert="horz" lIns="0" tIns="0" rIns="0" bIns="0" rtlCol="0" anchor="ctr" anchorCtr="0"/>
          <a:lstStyle>
            <a:lvl1pPr algn="l">
              <a:defRPr sz="1000">
                <a:solidFill>
                  <a:srgbClr val="232382"/>
                </a:solidFill>
              </a:defRPr>
            </a:lvl1pPr>
          </a:lstStyle>
          <a:p>
            <a:r>
              <a:rPr lang="en-US" dirty="0" smtClean="0"/>
              <a:t>Dr. Holger Klus · Head of Company Digital Transformation · Devopsdays · Bogotá · May 25-26, 2019</a:t>
            </a:r>
            <a:endParaRPr lang="en-US" dirty="0"/>
          </a:p>
        </p:txBody>
      </p:sp>
      <p:sp>
        <p:nvSpPr>
          <p:cNvPr id="40" name="Rectangle 39"/>
          <p:cNvSpPr/>
          <p:nvPr userDrawn="1"/>
        </p:nvSpPr>
        <p:spPr>
          <a:xfrm>
            <a:off x="515937" y="6688292"/>
            <a:ext cx="11086838" cy="107722"/>
          </a:xfrm>
          <a:prstGeom prst="rect">
            <a:avLst/>
          </a:prstGeom>
        </p:spPr>
        <p:txBody>
          <a:bodyPr wrap="square" lIns="0" tIns="0" rIns="0" bIns="0">
            <a:spAutoFit/>
          </a:bodyPr>
          <a:lstStyle/>
          <a:p>
            <a:pPr algn="l"/>
            <a:r>
              <a:rPr lang="en-US" sz="700" dirty="0" smtClean="0">
                <a:solidFill>
                  <a:srgbClr val="BCBCBC"/>
                </a:solidFill>
              </a:rPr>
              <a:t>This document is the property of ROSEN Swiss AG who will safeguard its rights according to the civil and penal provisions of law. No part of this document may be reproduced or disclosed to any other party without the prior permission of ROSEN.</a:t>
            </a:r>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2482" y="466725"/>
            <a:ext cx="2123580" cy="615600"/>
          </a:xfrm>
          <a:prstGeom prst="rect">
            <a:avLst/>
          </a:prstGeom>
        </p:spPr>
      </p:pic>
    </p:spTree>
    <p:extLst>
      <p:ext uri="{BB962C8B-B14F-4D97-AF65-F5344CB8AC3E}">
        <p14:creationId xmlns:p14="http://schemas.microsoft.com/office/powerpoint/2010/main" val="7321102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2 picture and text">
    <p:spTree>
      <p:nvGrpSpPr>
        <p:cNvPr id="1" name=""/>
        <p:cNvGrpSpPr/>
        <p:nvPr/>
      </p:nvGrpSpPr>
      <p:grpSpPr>
        <a:xfrm>
          <a:off x="0" y="0"/>
          <a:ext cx="0" cy="0"/>
          <a:chOff x="0" y="0"/>
          <a:chExt cx="0" cy="0"/>
        </a:xfrm>
      </p:grpSpPr>
      <p:sp>
        <p:nvSpPr>
          <p:cNvPr id="27" name="Rectangle 26"/>
          <p:cNvSpPr/>
          <p:nvPr userDrawn="1"/>
        </p:nvSpPr>
        <p:spPr>
          <a:xfrm>
            <a:off x="515938" y="1227370"/>
            <a:ext cx="684000" cy="468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177439" y="486764"/>
            <a:ext cx="875818" cy="231227"/>
          </a:xfrm>
          <a:prstGeom prst="rect">
            <a:avLst/>
          </a:prstGeom>
          <a:solidFill>
            <a:srgbClr val="2323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035/035/130</a:t>
            </a:r>
            <a:endParaRPr lang="en-US" sz="800" b="0" dirty="0">
              <a:latin typeface="Arial" panose="020B0604020202020204" pitchFamily="34" charset="0"/>
              <a:cs typeface="Arial" panose="020B0604020202020204" pitchFamily="34" charset="0"/>
            </a:endParaRPr>
          </a:p>
        </p:txBody>
      </p:sp>
      <p:sp>
        <p:nvSpPr>
          <p:cNvPr id="46" name="Rectangle 45"/>
          <p:cNvSpPr/>
          <p:nvPr userDrawn="1"/>
        </p:nvSpPr>
        <p:spPr>
          <a:xfrm>
            <a:off x="-1180617" y="760410"/>
            <a:ext cx="875818" cy="231227"/>
          </a:xfrm>
          <a:prstGeom prst="rect">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1</a:t>
            </a:r>
            <a:r>
              <a:rPr lang="en-US" sz="800" dirty="0" smtClean="0">
                <a:latin typeface="Arial" panose="020B0604020202020204" pitchFamily="34" charset="0"/>
                <a:cs typeface="Arial" panose="020B0604020202020204" pitchFamily="34" charset="0"/>
              </a:rPr>
              <a:t>77/022/046</a:t>
            </a:r>
            <a:endParaRPr lang="en-US" sz="800" b="0" dirty="0">
              <a:latin typeface="Arial" panose="020B0604020202020204" pitchFamily="34" charset="0"/>
              <a:cs typeface="Arial" panose="020B0604020202020204" pitchFamily="34" charset="0"/>
            </a:endParaRPr>
          </a:p>
        </p:txBody>
      </p:sp>
      <p:sp>
        <p:nvSpPr>
          <p:cNvPr id="47" name="Rectangle 46"/>
          <p:cNvSpPr/>
          <p:nvPr userDrawn="1"/>
        </p:nvSpPr>
        <p:spPr>
          <a:xfrm>
            <a:off x="-1183796" y="1587986"/>
            <a:ext cx="875818" cy="231227"/>
          </a:xfrm>
          <a:prstGeom prst="rect">
            <a:avLst/>
          </a:prstGeom>
          <a:solidFill>
            <a:srgbClr val="50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80/100/145</a:t>
            </a:r>
            <a:endParaRPr lang="en-US" sz="800" b="0" dirty="0">
              <a:latin typeface="Arial" panose="020B0604020202020204" pitchFamily="34" charset="0"/>
              <a:cs typeface="Arial" panose="020B0604020202020204" pitchFamily="34" charset="0"/>
            </a:endParaRPr>
          </a:p>
        </p:txBody>
      </p:sp>
      <p:sp>
        <p:nvSpPr>
          <p:cNvPr id="48" name="Rectangle 47"/>
          <p:cNvSpPr/>
          <p:nvPr userDrawn="1"/>
        </p:nvSpPr>
        <p:spPr>
          <a:xfrm>
            <a:off x="-1180617" y="1888746"/>
            <a:ext cx="875818" cy="231227"/>
          </a:xfrm>
          <a:prstGeom prst="rect">
            <a:avLst/>
          </a:prstGeom>
          <a:solidFill>
            <a:srgbClr val="B4C8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Arial" panose="020B0604020202020204" pitchFamily="34" charset="0"/>
                <a:cs typeface="Arial" panose="020B0604020202020204" pitchFamily="34" charset="0"/>
              </a:rPr>
              <a:t>180/200/230</a:t>
            </a:r>
          </a:p>
        </p:txBody>
      </p:sp>
      <p:sp>
        <p:nvSpPr>
          <p:cNvPr id="49" name="Rectangle 48"/>
          <p:cNvSpPr/>
          <p:nvPr userDrawn="1"/>
        </p:nvSpPr>
        <p:spPr>
          <a:xfrm>
            <a:off x="-1186975" y="2506133"/>
            <a:ext cx="875818" cy="231227"/>
          </a:xfrm>
          <a:prstGeom prst="rect">
            <a:avLst/>
          </a:prstGeom>
          <a:solidFill>
            <a:srgbClr val="1395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019/149/217</a:t>
            </a:r>
            <a:endParaRPr lang="en-US" sz="800" dirty="0">
              <a:solidFill>
                <a:schemeClr val="tx1"/>
              </a:solidFill>
              <a:latin typeface="Arial" panose="020B0604020202020204" pitchFamily="34" charset="0"/>
              <a:cs typeface="Arial" panose="020B0604020202020204" pitchFamily="34" charset="0"/>
            </a:endParaRPr>
          </a:p>
        </p:txBody>
      </p:sp>
      <p:sp>
        <p:nvSpPr>
          <p:cNvPr id="50" name="Rectangle 49"/>
          <p:cNvSpPr/>
          <p:nvPr userDrawn="1"/>
        </p:nvSpPr>
        <p:spPr>
          <a:xfrm>
            <a:off x="-1183796" y="2815131"/>
            <a:ext cx="875818" cy="231227"/>
          </a:xfrm>
          <a:prstGeom prst="rect">
            <a:avLst/>
          </a:prstGeom>
          <a:solidFill>
            <a:srgbClr val="137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019/124/119</a:t>
            </a:r>
            <a:endParaRPr lang="en-US" sz="800" dirty="0">
              <a:solidFill>
                <a:schemeClr val="bg1"/>
              </a:solidFill>
              <a:latin typeface="Arial" panose="020B0604020202020204" pitchFamily="34" charset="0"/>
              <a:cs typeface="Arial" panose="020B0604020202020204" pitchFamily="34" charset="0"/>
            </a:endParaRPr>
          </a:p>
        </p:txBody>
      </p:sp>
      <p:sp>
        <p:nvSpPr>
          <p:cNvPr id="51" name="Rectangle 50"/>
          <p:cNvSpPr/>
          <p:nvPr userDrawn="1"/>
        </p:nvSpPr>
        <p:spPr>
          <a:xfrm>
            <a:off x="-1183796" y="3126079"/>
            <a:ext cx="875818" cy="231227"/>
          </a:xfrm>
          <a:prstGeom prst="rect">
            <a:avLst/>
          </a:prstGeom>
          <a:solidFill>
            <a:srgbClr val="7298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114/152/066</a:t>
            </a:r>
            <a:endParaRPr lang="en-US" sz="800" dirty="0">
              <a:solidFill>
                <a:schemeClr val="tx1"/>
              </a:solidFill>
              <a:latin typeface="Arial" panose="020B0604020202020204" pitchFamily="34" charset="0"/>
              <a:cs typeface="Arial" panose="020B0604020202020204" pitchFamily="34" charset="0"/>
            </a:endParaRPr>
          </a:p>
        </p:txBody>
      </p:sp>
      <p:sp>
        <p:nvSpPr>
          <p:cNvPr id="52" name="Rectangle 51"/>
          <p:cNvSpPr/>
          <p:nvPr userDrawn="1"/>
        </p:nvSpPr>
        <p:spPr>
          <a:xfrm>
            <a:off x="-1180617" y="3426839"/>
            <a:ext cx="875818" cy="231227"/>
          </a:xfrm>
          <a:prstGeom prst="rect">
            <a:avLst/>
          </a:prstGeom>
          <a:solidFill>
            <a:srgbClr val="C5D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solidFill>
                  <a:schemeClr val="tx1"/>
                </a:solidFill>
                <a:latin typeface="Arial" panose="020B0604020202020204" pitchFamily="34" charset="0"/>
                <a:cs typeface="Arial" panose="020B0604020202020204" pitchFamily="34" charset="0"/>
              </a:rPr>
              <a:t>197/216/100</a:t>
            </a:r>
            <a:endParaRPr lang="en-GB" sz="800" dirty="0">
              <a:solidFill>
                <a:schemeClr val="tx1"/>
              </a:solidFill>
              <a:latin typeface="Arial" panose="020B0604020202020204" pitchFamily="34" charset="0"/>
              <a:cs typeface="Arial" panose="020B0604020202020204" pitchFamily="34" charset="0"/>
            </a:endParaRPr>
          </a:p>
        </p:txBody>
      </p:sp>
      <p:sp>
        <p:nvSpPr>
          <p:cNvPr id="53" name="Rectangle 52"/>
          <p:cNvSpPr/>
          <p:nvPr userDrawn="1"/>
        </p:nvSpPr>
        <p:spPr>
          <a:xfrm>
            <a:off x="-1170361" y="3722854"/>
            <a:ext cx="875818" cy="231227"/>
          </a:xfrm>
          <a:prstGeom prst="rect">
            <a:avLst/>
          </a:prstGeom>
          <a:solidFill>
            <a:srgbClr val="B2B6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178/182/141</a:t>
            </a:r>
            <a:endParaRPr lang="en-US" sz="800" dirty="0">
              <a:solidFill>
                <a:schemeClr val="tx1"/>
              </a:solidFill>
              <a:latin typeface="Arial" panose="020B0604020202020204" pitchFamily="34" charset="0"/>
              <a:cs typeface="Arial" panose="020B0604020202020204" pitchFamily="34" charset="0"/>
            </a:endParaRPr>
          </a:p>
        </p:txBody>
      </p:sp>
      <p:sp>
        <p:nvSpPr>
          <p:cNvPr id="54" name="Rectangle 53"/>
          <p:cNvSpPr/>
          <p:nvPr userDrawn="1"/>
        </p:nvSpPr>
        <p:spPr>
          <a:xfrm>
            <a:off x="-1180617" y="4015376"/>
            <a:ext cx="875818" cy="231227"/>
          </a:xfrm>
          <a:prstGeom prst="rect">
            <a:avLst/>
          </a:prstGeom>
          <a:solidFill>
            <a:srgbClr val="E8C4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232/196/034</a:t>
            </a:r>
            <a:endParaRPr lang="en-US" sz="800" dirty="0">
              <a:solidFill>
                <a:schemeClr val="tx1"/>
              </a:solidFill>
              <a:latin typeface="Arial" panose="020B0604020202020204" pitchFamily="34" charset="0"/>
              <a:cs typeface="Arial" panose="020B0604020202020204" pitchFamily="34" charset="0"/>
            </a:endParaRPr>
          </a:p>
        </p:txBody>
      </p:sp>
      <p:sp>
        <p:nvSpPr>
          <p:cNvPr id="55" name="Rectangle 54"/>
          <p:cNvSpPr/>
          <p:nvPr userDrawn="1"/>
        </p:nvSpPr>
        <p:spPr>
          <a:xfrm>
            <a:off x="-1183796" y="4322856"/>
            <a:ext cx="875818" cy="231227"/>
          </a:xfrm>
          <a:prstGeom prst="rect">
            <a:avLst/>
          </a:prstGeom>
          <a:solidFill>
            <a:srgbClr val="8F49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143/073/124</a:t>
            </a:r>
            <a:endParaRPr lang="en-US" sz="800" dirty="0">
              <a:solidFill>
                <a:schemeClr val="bg1"/>
              </a:solidFill>
              <a:latin typeface="Arial" panose="020B0604020202020204" pitchFamily="34" charset="0"/>
              <a:cs typeface="Arial" panose="020B0604020202020204" pitchFamily="34" charset="0"/>
            </a:endParaRPr>
          </a:p>
        </p:txBody>
      </p:sp>
      <p:sp>
        <p:nvSpPr>
          <p:cNvPr id="56" name="Rectangle 55"/>
          <p:cNvSpPr/>
          <p:nvPr userDrawn="1"/>
        </p:nvSpPr>
        <p:spPr>
          <a:xfrm>
            <a:off x="-1180617" y="4607140"/>
            <a:ext cx="875818" cy="231227"/>
          </a:xfrm>
          <a:prstGeom prst="rect">
            <a:avLst/>
          </a:prstGeom>
          <a:solidFill>
            <a:srgbClr val="5F1D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095/029/121</a:t>
            </a:r>
            <a:endParaRPr lang="en-US" sz="800" dirty="0">
              <a:solidFill>
                <a:schemeClr val="bg1"/>
              </a:solidFill>
              <a:latin typeface="Arial" panose="020B0604020202020204" pitchFamily="34" charset="0"/>
              <a:cs typeface="Arial" panose="020B0604020202020204" pitchFamily="34" charset="0"/>
            </a:endParaRPr>
          </a:p>
        </p:txBody>
      </p:sp>
      <p:sp>
        <p:nvSpPr>
          <p:cNvPr id="57" name="Rectangle 56"/>
          <p:cNvSpPr/>
          <p:nvPr userDrawn="1"/>
        </p:nvSpPr>
        <p:spPr>
          <a:xfrm>
            <a:off x="-1183796" y="4914620"/>
            <a:ext cx="875818" cy="231227"/>
          </a:xfrm>
          <a:prstGeom prst="rect">
            <a:avLst/>
          </a:prstGeom>
          <a:solidFill>
            <a:srgbClr val="3C50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Arial" panose="020B0604020202020204" pitchFamily="34" charset="0"/>
                <a:cs typeface="Arial" panose="020B0604020202020204" pitchFamily="34" charset="0"/>
              </a:rPr>
              <a:t>060/080/100</a:t>
            </a:r>
            <a:endParaRPr lang="en-US" sz="800" dirty="0">
              <a:latin typeface="Arial" panose="020B0604020202020204" pitchFamily="34" charset="0"/>
              <a:cs typeface="Arial" panose="020B0604020202020204" pitchFamily="34" charset="0"/>
            </a:endParaRPr>
          </a:p>
        </p:txBody>
      </p:sp>
      <p:sp>
        <p:nvSpPr>
          <p:cNvPr id="58" name="Rectangle 57"/>
          <p:cNvSpPr/>
          <p:nvPr userDrawn="1"/>
        </p:nvSpPr>
        <p:spPr>
          <a:xfrm>
            <a:off x="-1180617" y="5223618"/>
            <a:ext cx="875818" cy="231227"/>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185/185/185</a:t>
            </a:r>
            <a:endParaRPr lang="en-US" sz="800" dirty="0">
              <a:solidFill>
                <a:schemeClr val="tx1"/>
              </a:solidFill>
              <a:latin typeface="Arial" panose="020B0604020202020204" pitchFamily="34" charset="0"/>
              <a:cs typeface="Arial" panose="020B0604020202020204" pitchFamily="34" charset="0"/>
            </a:endParaRPr>
          </a:p>
        </p:txBody>
      </p:sp>
      <p:sp>
        <p:nvSpPr>
          <p:cNvPr id="59" name="Rectangle 58"/>
          <p:cNvSpPr/>
          <p:nvPr userDrawn="1"/>
        </p:nvSpPr>
        <p:spPr>
          <a:xfrm>
            <a:off x="-1180617" y="1297536"/>
            <a:ext cx="875818" cy="231227"/>
          </a:xfrm>
          <a:prstGeom prst="rect">
            <a:avLst/>
          </a:prstGeom>
          <a:solidFill>
            <a:srgbClr val="3755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55/85/120</a:t>
            </a:r>
            <a:endParaRPr lang="en-US" sz="800" b="0" dirty="0">
              <a:latin typeface="Arial" panose="020B0604020202020204" pitchFamily="34" charset="0"/>
              <a:cs typeface="Arial" panose="020B0604020202020204" pitchFamily="34" charset="0"/>
            </a:endParaRPr>
          </a:p>
        </p:txBody>
      </p:sp>
      <p:sp>
        <p:nvSpPr>
          <p:cNvPr id="2" name="Title 1"/>
          <p:cNvSpPr>
            <a:spLocks noGrp="1"/>
          </p:cNvSpPr>
          <p:nvPr>
            <p:ph type="title" hasCustomPrompt="1"/>
          </p:nvPr>
        </p:nvSpPr>
        <p:spPr>
          <a:xfrm>
            <a:off x="515938" y="381001"/>
            <a:ext cx="7343775" cy="757238"/>
          </a:xfrm>
        </p:spPr>
        <p:txBody>
          <a:bodyPr/>
          <a:lstStyle>
            <a:lvl1pPr>
              <a:defRPr/>
            </a:lvl1pPr>
          </a:lstStyle>
          <a:p>
            <a:r>
              <a:rPr lang="en-US" dirty="0" smtClean="0"/>
              <a:t>Click to </a:t>
            </a:r>
            <a:br>
              <a:rPr lang="en-US" dirty="0" smtClean="0"/>
            </a:br>
            <a:r>
              <a:rPr lang="en-US" dirty="0" smtClean="0"/>
              <a:t>edit title</a:t>
            </a:r>
            <a:endParaRPr lang="en-US" dirty="0"/>
          </a:p>
        </p:txBody>
      </p:sp>
      <p:sp>
        <p:nvSpPr>
          <p:cNvPr id="4" name="Picture Placeholder 3"/>
          <p:cNvSpPr>
            <a:spLocks noGrp="1"/>
          </p:cNvSpPr>
          <p:nvPr>
            <p:ph type="pic" sz="quarter" idx="10" hasCustomPrompt="1"/>
          </p:nvPr>
        </p:nvSpPr>
        <p:spPr>
          <a:xfrm>
            <a:off x="6132513" y="1520825"/>
            <a:ext cx="5543550" cy="4787900"/>
          </a:xfrm>
        </p:spPr>
        <p:txBody>
          <a:bodyPr/>
          <a:lstStyle>
            <a:lvl1pPr marL="0" indent="0" algn="ctr">
              <a:buNone/>
              <a:defRPr baseline="0"/>
            </a:lvl1pPr>
          </a:lstStyle>
          <a:p>
            <a:r>
              <a:rPr lang="en-US" dirty="0" smtClean="0"/>
              <a:t>1/2 slide content picture</a:t>
            </a:r>
            <a:br>
              <a:rPr lang="en-US" dirty="0" smtClean="0"/>
            </a:br>
            <a:r>
              <a:rPr lang="en-US" dirty="0" smtClean="0"/>
              <a:t>(Click on icon to place picture)</a:t>
            </a:r>
            <a:endParaRPr lang="en-US" dirty="0"/>
          </a:p>
        </p:txBody>
      </p:sp>
      <p:sp>
        <p:nvSpPr>
          <p:cNvPr id="25" name="Text Placeholder 1"/>
          <p:cNvSpPr>
            <a:spLocks noGrp="1"/>
          </p:cNvSpPr>
          <p:nvPr>
            <p:ph type="body" sz="quarter" idx="12" hasCustomPrompt="1"/>
          </p:nvPr>
        </p:nvSpPr>
        <p:spPr>
          <a:xfrm>
            <a:off x="515938" y="1520826"/>
            <a:ext cx="5472111" cy="4779111"/>
          </a:xfrm>
        </p:spPr>
        <p:txBody>
          <a:bodyPr/>
          <a:lstStyle>
            <a:lvl1pPr marL="0" indent="0">
              <a:buNone/>
              <a:defRPr sz="1800"/>
            </a:lvl1pPr>
            <a:lvl2pPr marL="358775" indent="-266700">
              <a:buFont typeface="Arial" panose="020B0604020202020204" pitchFamily="34" charset="0"/>
              <a:buChar char="•"/>
              <a:tabLst>
                <a:tab pos="358775" algn="l"/>
                <a:tab pos="542925" algn="l"/>
                <a:tab pos="809625" algn="l"/>
              </a:tabLst>
              <a:defRPr sz="1800"/>
            </a:lvl2pPr>
            <a:lvl3pPr marL="625475" indent="-266700">
              <a:buFont typeface="Arial" panose="020B0604020202020204" pitchFamily="34" charset="0"/>
              <a:buChar char="•"/>
              <a:tabLst>
                <a:tab pos="266700" algn="l"/>
                <a:tab pos="625475" algn="l"/>
                <a:tab pos="809625" algn="l"/>
              </a:tabLst>
              <a:defRPr sz="1800"/>
            </a:lvl3pPr>
            <a:lvl4pPr marL="898525" indent="-273050">
              <a:buFont typeface="Arial" panose="020B0604020202020204" pitchFamily="34" charset="0"/>
              <a:buChar char="•"/>
              <a:tabLst>
                <a:tab pos="266700" algn="l"/>
                <a:tab pos="542925" algn="l"/>
                <a:tab pos="898525" algn="l"/>
              </a:tabLst>
              <a:defRPr sz="1800"/>
            </a:lvl4pPr>
            <a:lvl5pPr marL="1165225" indent="-266700">
              <a:buFont typeface="Arial" panose="020B0604020202020204" pitchFamily="34" charset="0"/>
              <a:buChar char="•"/>
              <a:defRPr sz="1800"/>
            </a:lvl5pPr>
          </a:lstStyle>
          <a:p>
            <a:pPr lvl="0"/>
            <a:r>
              <a:rPr lang="en-US" dirty="0"/>
              <a:t>Click to edit </a:t>
            </a:r>
            <a:r>
              <a:rPr lang="en-US" dirty="0" smtClean="0"/>
              <a:t>text </a:t>
            </a:r>
          </a:p>
          <a:p>
            <a:pPr lvl="1"/>
            <a:r>
              <a:rPr lang="en-US" dirty="0" smtClean="0"/>
              <a:t>Second level</a:t>
            </a:r>
          </a:p>
          <a:p>
            <a:pPr lvl="2"/>
            <a:r>
              <a:rPr lang="en-US" dirty="0" smtClean="0"/>
              <a:t>Third </a:t>
            </a:r>
            <a:r>
              <a:rPr lang="en-US" dirty="0"/>
              <a:t>level</a:t>
            </a:r>
          </a:p>
          <a:p>
            <a:pPr lvl="3"/>
            <a:r>
              <a:rPr lang="en-US" dirty="0"/>
              <a:t>Fourth level</a:t>
            </a:r>
          </a:p>
          <a:p>
            <a:pPr lvl="4"/>
            <a:r>
              <a:rPr lang="en-US" dirty="0"/>
              <a:t>Fifth </a:t>
            </a:r>
            <a:r>
              <a:rPr lang="en-US" dirty="0" smtClean="0"/>
              <a:t>level</a:t>
            </a:r>
            <a:endParaRPr lang="en-US" dirty="0"/>
          </a:p>
        </p:txBody>
      </p:sp>
      <p:sp>
        <p:nvSpPr>
          <p:cNvPr id="26" name="TextBox 25"/>
          <p:cNvSpPr txBox="1"/>
          <p:nvPr userDrawn="1"/>
        </p:nvSpPr>
        <p:spPr>
          <a:xfrm>
            <a:off x="9912349" y="6308725"/>
            <a:ext cx="1763713" cy="549275"/>
          </a:xfrm>
          <a:prstGeom prst="rect">
            <a:avLst/>
          </a:prstGeom>
          <a:noFill/>
        </p:spPr>
        <p:txBody>
          <a:bodyPr wrap="square" lIns="0" tIns="0" rIns="0" bIns="0" rtlCol="0" anchor="ctr" anchorCtr="0">
            <a:noAutofit/>
          </a:bodyPr>
          <a:lstStyle/>
          <a:p>
            <a:pPr algn="r">
              <a:spcBef>
                <a:spcPts val="600"/>
              </a:spcBef>
            </a:pPr>
            <a:r>
              <a:rPr lang="en-US" sz="1000" dirty="0" smtClean="0">
                <a:solidFill>
                  <a:srgbClr val="232382"/>
                </a:solidFill>
              </a:rPr>
              <a:t>Slide </a:t>
            </a:r>
            <a:fld id="{14752267-C8D5-4E74-92F1-EF38868350E6}" type="slidenum">
              <a:rPr lang="en-US" sz="1000" smtClean="0">
                <a:solidFill>
                  <a:srgbClr val="232382"/>
                </a:solidFill>
              </a:rPr>
              <a:pPr algn="r">
                <a:spcBef>
                  <a:spcPts val="600"/>
                </a:spcBef>
              </a:pPr>
              <a:t>‹#›</a:t>
            </a:fld>
            <a:endParaRPr lang="en-US" sz="1000" dirty="0" smtClean="0">
              <a:solidFill>
                <a:srgbClr val="232382"/>
              </a:solidFill>
            </a:endParaRPr>
          </a:p>
        </p:txBody>
      </p:sp>
      <p:sp>
        <p:nvSpPr>
          <p:cNvPr id="28" name="Footer Placeholder 4"/>
          <p:cNvSpPr>
            <a:spLocks noGrp="1"/>
          </p:cNvSpPr>
          <p:nvPr>
            <p:ph type="ftr" sz="quarter" idx="3"/>
          </p:nvPr>
        </p:nvSpPr>
        <p:spPr>
          <a:xfrm>
            <a:off x="515937" y="6308725"/>
            <a:ext cx="9251951" cy="549275"/>
          </a:xfrm>
          <a:prstGeom prst="rect">
            <a:avLst/>
          </a:prstGeom>
        </p:spPr>
        <p:txBody>
          <a:bodyPr vert="horz" lIns="0" tIns="0" rIns="0" bIns="0" rtlCol="0" anchor="ctr" anchorCtr="0"/>
          <a:lstStyle>
            <a:lvl1pPr algn="l">
              <a:defRPr sz="1000">
                <a:solidFill>
                  <a:srgbClr val="232382"/>
                </a:solidFill>
              </a:defRPr>
            </a:lvl1pPr>
          </a:lstStyle>
          <a:p>
            <a:r>
              <a:rPr lang="en-US" dirty="0" smtClean="0"/>
              <a:t>Dr. Holger Klus · Head of Company Digital Transformation · Devopsdays · Bogotá · May 25-26, 2019</a:t>
            </a:r>
            <a:endParaRPr lang="en-US" dirty="0"/>
          </a:p>
        </p:txBody>
      </p:sp>
      <p:sp>
        <p:nvSpPr>
          <p:cNvPr id="29" name="Rectangle 28"/>
          <p:cNvSpPr/>
          <p:nvPr userDrawn="1"/>
        </p:nvSpPr>
        <p:spPr>
          <a:xfrm>
            <a:off x="515937" y="6688292"/>
            <a:ext cx="11086838" cy="107722"/>
          </a:xfrm>
          <a:prstGeom prst="rect">
            <a:avLst/>
          </a:prstGeom>
        </p:spPr>
        <p:txBody>
          <a:bodyPr wrap="square" lIns="0" tIns="0" rIns="0" bIns="0">
            <a:spAutoFit/>
          </a:bodyPr>
          <a:lstStyle/>
          <a:p>
            <a:pPr algn="l"/>
            <a:r>
              <a:rPr lang="en-US" sz="700" dirty="0" smtClean="0">
                <a:solidFill>
                  <a:srgbClr val="BCBCBC"/>
                </a:solidFill>
              </a:rPr>
              <a:t>This document is the property of ROSEN Swiss AG who will safeguard its rights according to the civil and penal provisions of law. No part of this document may be reproduced or disclosed to any other party without the prior permission of ROSEN.</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2482" y="466725"/>
            <a:ext cx="2123580" cy="615600"/>
          </a:xfrm>
          <a:prstGeom prst="rect">
            <a:avLst/>
          </a:prstGeom>
        </p:spPr>
      </p:pic>
    </p:spTree>
    <p:extLst>
      <p:ext uri="{BB962C8B-B14F-4D97-AF65-F5344CB8AC3E}">
        <p14:creationId xmlns:p14="http://schemas.microsoft.com/office/powerpoint/2010/main" val="4846884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3 pictures with description">
    <p:spTree>
      <p:nvGrpSpPr>
        <p:cNvPr id="1" name=""/>
        <p:cNvGrpSpPr/>
        <p:nvPr/>
      </p:nvGrpSpPr>
      <p:grpSpPr>
        <a:xfrm>
          <a:off x="0" y="0"/>
          <a:ext cx="0" cy="0"/>
          <a:chOff x="0" y="0"/>
          <a:chExt cx="0" cy="0"/>
        </a:xfrm>
      </p:grpSpPr>
      <p:sp>
        <p:nvSpPr>
          <p:cNvPr id="27" name="Rectangle 26"/>
          <p:cNvSpPr/>
          <p:nvPr userDrawn="1"/>
        </p:nvSpPr>
        <p:spPr>
          <a:xfrm>
            <a:off x="515938" y="1227370"/>
            <a:ext cx="684000" cy="468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177439" y="486764"/>
            <a:ext cx="875818" cy="231227"/>
          </a:xfrm>
          <a:prstGeom prst="rect">
            <a:avLst/>
          </a:prstGeom>
          <a:solidFill>
            <a:srgbClr val="2323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035/035/130</a:t>
            </a:r>
            <a:endParaRPr lang="en-US" sz="800" b="0" dirty="0">
              <a:latin typeface="Arial" panose="020B0604020202020204" pitchFamily="34" charset="0"/>
              <a:cs typeface="Arial" panose="020B0604020202020204" pitchFamily="34" charset="0"/>
            </a:endParaRPr>
          </a:p>
        </p:txBody>
      </p:sp>
      <p:sp>
        <p:nvSpPr>
          <p:cNvPr id="46" name="Rectangle 45"/>
          <p:cNvSpPr/>
          <p:nvPr userDrawn="1"/>
        </p:nvSpPr>
        <p:spPr>
          <a:xfrm>
            <a:off x="-1180617" y="760410"/>
            <a:ext cx="875818" cy="231227"/>
          </a:xfrm>
          <a:prstGeom prst="rect">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1</a:t>
            </a:r>
            <a:r>
              <a:rPr lang="en-US" sz="800" dirty="0" smtClean="0">
                <a:latin typeface="Arial" panose="020B0604020202020204" pitchFamily="34" charset="0"/>
                <a:cs typeface="Arial" panose="020B0604020202020204" pitchFamily="34" charset="0"/>
              </a:rPr>
              <a:t>77/022/046</a:t>
            </a:r>
            <a:endParaRPr lang="en-US" sz="800" b="0" dirty="0">
              <a:latin typeface="Arial" panose="020B0604020202020204" pitchFamily="34" charset="0"/>
              <a:cs typeface="Arial" panose="020B0604020202020204" pitchFamily="34" charset="0"/>
            </a:endParaRPr>
          </a:p>
        </p:txBody>
      </p:sp>
      <p:sp>
        <p:nvSpPr>
          <p:cNvPr id="47" name="Rectangle 46"/>
          <p:cNvSpPr/>
          <p:nvPr userDrawn="1"/>
        </p:nvSpPr>
        <p:spPr>
          <a:xfrm>
            <a:off x="-1183796" y="1587986"/>
            <a:ext cx="875818" cy="231227"/>
          </a:xfrm>
          <a:prstGeom prst="rect">
            <a:avLst/>
          </a:prstGeom>
          <a:solidFill>
            <a:srgbClr val="50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80/100/145</a:t>
            </a:r>
            <a:endParaRPr lang="en-US" sz="800" b="0" dirty="0">
              <a:latin typeface="Arial" panose="020B0604020202020204" pitchFamily="34" charset="0"/>
              <a:cs typeface="Arial" panose="020B0604020202020204" pitchFamily="34" charset="0"/>
            </a:endParaRPr>
          </a:p>
        </p:txBody>
      </p:sp>
      <p:sp>
        <p:nvSpPr>
          <p:cNvPr id="48" name="Rectangle 47"/>
          <p:cNvSpPr/>
          <p:nvPr userDrawn="1"/>
        </p:nvSpPr>
        <p:spPr>
          <a:xfrm>
            <a:off x="-1180617" y="1888746"/>
            <a:ext cx="875818" cy="231227"/>
          </a:xfrm>
          <a:prstGeom prst="rect">
            <a:avLst/>
          </a:prstGeom>
          <a:solidFill>
            <a:srgbClr val="B4C8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Arial" panose="020B0604020202020204" pitchFamily="34" charset="0"/>
                <a:cs typeface="Arial" panose="020B0604020202020204" pitchFamily="34" charset="0"/>
              </a:rPr>
              <a:t>180/200/230</a:t>
            </a:r>
          </a:p>
        </p:txBody>
      </p:sp>
      <p:sp>
        <p:nvSpPr>
          <p:cNvPr id="49" name="Rectangle 48"/>
          <p:cNvSpPr/>
          <p:nvPr userDrawn="1"/>
        </p:nvSpPr>
        <p:spPr>
          <a:xfrm>
            <a:off x="-1186975" y="2506133"/>
            <a:ext cx="875818" cy="231227"/>
          </a:xfrm>
          <a:prstGeom prst="rect">
            <a:avLst/>
          </a:prstGeom>
          <a:solidFill>
            <a:srgbClr val="1395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019/149/217</a:t>
            </a:r>
            <a:endParaRPr lang="en-US" sz="800" dirty="0">
              <a:solidFill>
                <a:schemeClr val="tx1"/>
              </a:solidFill>
              <a:latin typeface="Arial" panose="020B0604020202020204" pitchFamily="34" charset="0"/>
              <a:cs typeface="Arial" panose="020B0604020202020204" pitchFamily="34" charset="0"/>
            </a:endParaRPr>
          </a:p>
        </p:txBody>
      </p:sp>
      <p:sp>
        <p:nvSpPr>
          <p:cNvPr id="50" name="Rectangle 49"/>
          <p:cNvSpPr/>
          <p:nvPr userDrawn="1"/>
        </p:nvSpPr>
        <p:spPr>
          <a:xfrm>
            <a:off x="-1183796" y="2815131"/>
            <a:ext cx="875818" cy="231227"/>
          </a:xfrm>
          <a:prstGeom prst="rect">
            <a:avLst/>
          </a:prstGeom>
          <a:solidFill>
            <a:srgbClr val="137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019/124/119</a:t>
            </a:r>
            <a:endParaRPr lang="en-US" sz="800" dirty="0">
              <a:solidFill>
                <a:schemeClr val="bg1"/>
              </a:solidFill>
              <a:latin typeface="Arial" panose="020B0604020202020204" pitchFamily="34" charset="0"/>
              <a:cs typeface="Arial" panose="020B0604020202020204" pitchFamily="34" charset="0"/>
            </a:endParaRPr>
          </a:p>
        </p:txBody>
      </p:sp>
      <p:sp>
        <p:nvSpPr>
          <p:cNvPr id="51" name="Rectangle 50"/>
          <p:cNvSpPr/>
          <p:nvPr userDrawn="1"/>
        </p:nvSpPr>
        <p:spPr>
          <a:xfrm>
            <a:off x="-1183796" y="3126079"/>
            <a:ext cx="875818" cy="231227"/>
          </a:xfrm>
          <a:prstGeom prst="rect">
            <a:avLst/>
          </a:prstGeom>
          <a:solidFill>
            <a:srgbClr val="7298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114/152/066</a:t>
            </a:r>
            <a:endParaRPr lang="en-US" sz="800" dirty="0">
              <a:solidFill>
                <a:schemeClr val="tx1"/>
              </a:solidFill>
              <a:latin typeface="Arial" panose="020B0604020202020204" pitchFamily="34" charset="0"/>
              <a:cs typeface="Arial" panose="020B0604020202020204" pitchFamily="34" charset="0"/>
            </a:endParaRPr>
          </a:p>
        </p:txBody>
      </p:sp>
      <p:sp>
        <p:nvSpPr>
          <p:cNvPr id="52" name="Rectangle 51"/>
          <p:cNvSpPr/>
          <p:nvPr userDrawn="1"/>
        </p:nvSpPr>
        <p:spPr>
          <a:xfrm>
            <a:off x="-1180617" y="3426839"/>
            <a:ext cx="875818" cy="231227"/>
          </a:xfrm>
          <a:prstGeom prst="rect">
            <a:avLst/>
          </a:prstGeom>
          <a:solidFill>
            <a:srgbClr val="C5D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solidFill>
                  <a:schemeClr val="tx1"/>
                </a:solidFill>
                <a:latin typeface="Arial" panose="020B0604020202020204" pitchFamily="34" charset="0"/>
                <a:cs typeface="Arial" panose="020B0604020202020204" pitchFamily="34" charset="0"/>
              </a:rPr>
              <a:t>197/216/100</a:t>
            </a:r>
            <a:endParaRPr lang="en-GB" sz="800" dirty="0">
              <a:solidFill>
                <a:schemeClr val="tx1"/>
              </a:solidFill>
              <a:latin typeface="Arial" panose="020B0604020202020204" pitchFamily="34" charset="0"/>
              <a:cs typeface="Arial" panose="020B0604020202020204" pitchFamily="34" charset="0"/>
            </a:endParaRPr>
          </a:p>
        </p:txBody>
      </p:sp>
      <p:sp>
        <p:nvSpPr>
          <p:cNvPr id="53" name="Rectangle 52"/>
          <p:cNvSpPr/>
          <p:nvPr userDrawn="1"/>
        </p:nvSpPr>
        <p:spPr>
          <a:xfrm>
            <a:off x="-1170361" y="3722854"/>
            <a:ext cx="875818" cy="231227"/>
          </a:xfrm>
          <a:prstGeom prst="rect">
            <a:avLst/>
          </a:prstGeom>
          <a:solidFill>
            <a:srgbClr val="B2B6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178/182/141</a:t>
            </a:r>
            <a:endParaRPr lang="en-US" sz="800" dirty="0">
              <a:solidFill>
                <a:schemeClr val="tx1"/>
              </a:solidFill>
              <a:latin typeface="Arial" panose="020B0604020202020204" pitchFamily="34" charset="0"/>
              <a:cs typeface="Arial" panose="020B0604020202020204" pitchFamily="34" charset="0"/>
            </a:endParaRPr>
          </a:p>
        </p:txBody>
      </p:sp>
      <p:sp>
        <p:nvSpPr>
          <p:cNvPr id="54" name="Rectangle 53"/>
          <p:cNvSpPr/>
          <p:nvPr userDrawn="1"/>
        </p:nvSpPr>
        <p:spPr>
          <a:xfrm>
            <a:off x="-1180617" y="4015376"/>
            <a:ext cx="875818" cy="231227"/>
          </a:xfrm>
          <a:prstGeom prst="rect">
            <a:avLst/>
          </a:prstGeom>
          <a:solidFill>
            <a:srgbClr val="E8C4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232/196/034</a:t>
            </a:r>
            <a:endParaRPr lang="en-US" sz="800" dirty="0">
              <a:solidFill>
                <a:schemeClr val="tx1"/>
              </a:solidFill>
              <a:latin typeface="Arial" panose="020B0604020202020204" pitchFamily="34" charset="0"/>
              <a:cs typeface="Arial" panose="020B0604020202020204" pitchFamily="34" charset="0"/>
            </a:endParaRPr>
          </a:p>
        </p:txBody>
      </p:sp>
      <p:sp>
        <p:nvSpPr>
          <p:cNvPr id="55" name="Rectangle 54"/>
          <p:cNvSpPr/>
          <p:nvPr userDrawn="1"/>
        </p:nvSpPr>
        <p:spPr>
          <a:xfrm>
            <a:off x="-1183796" y="4322856"/>
            <a:ext cx="875818" cy="231227"/>
          </a:xfrm>
          <a:prstGeom prst="rect">
            <a:avLst/>
          </a:prstGeom>
          <a:solidFill>
            <a:srgbClr val="8F49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143/073/124</a:t>
            </a:r>
            <a:endParaRPr lang="en-US" sz="800" dirty="0">
              <a:solidFill>
                <a:schemeClr val="bg1"/>
              </a:solidFill>
              <a:latin typeface="Arial" panose="020B0604020202020204" pitchFamily="34" charset="0"/>
              <a:cs typeface="Arial" panose="020B0604020202020204" pitchFamily="34" charset="0"/>
            </a:endParaRPr>
          </a:p>
        </p:txBody>
      </p:sp>
      <p:sp>
        <p:nvSpPr>
          <p:cNvPr id="56" name="Rectangle 55"/>
          <p:cNvSpPr/>
          <p:nvPr userDrawn="1"/>
        </p:nvSpPr>
        <p:spPr>
          <a:xfrm>
            <a:off x="-1180617" y="4607140"/>
            <a:ext cx="875818" cy="231227"/>
          </a:xfrm>
          <a:prstGeom prst="rect">
            <a:avLst/>
          </a:prstGeom>
          <a:solidFill>
            <a:srgbClr val="5F1D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095/029/121</a:t>
            </a:r>
            <a:endParaRPr lang="en-US" sz="800" dirty="0">
              <a:solidFill>
                <a:schemeClr val="bg1"/>
              </a:solidFill>
              <a:latin typeface="Arial" panose="020B0604020202020204" pitchFamily="34" charset="0"/>
              <a:cs typeface="Arial" panose="020B0604020202020204" pitchFamily="34" charset="0"/>
            </a:endParaRPr>
          </a:p>
        </p:txBody>
      </p:sp>
      <p:sp>
        <p:nvSpPr>
          <p:cNvPr id="57" name="Rectangle 56"/>
          <p:cNvSpPr/>
          <p:nvPr userDrawn="1"/>
        </p:nvSpPr>
        <p:spPr>
          <a:xfrm>
            <a:off x="-1183796" y="4914620"/>
            <a:ext cx="875818" cy="231227"/>
          </a:xfrm>
          <a:prstGeom prst="rect">
            <a:avLst/>
          </a:prstGeom>
          <a:solidFill>
            <a:srgbClr val="3C50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Arial" panose="020B0604020202020204" pitchFamily="34" charset="0"/>
                <a:cs typeface="Arial" panose="020B0604020202020204" pitchFamily="34" charset="0"/>
              </a:rPr>
              <a:t>060/080/100</a:t>
            </a:r>
            <a:endParaRPr lang="en-US" sz="800" dirty="0">
              <a:latin typeface="Arial" panose="020B0604020202020204" pitchFamily="34" charset="0"/>
              <a:cs typeface="Arial" panose="020B0604020202020204" pitchFamily="34" charset="0"/>
            </a:endParaRPr>
          </a:p>
        </p:txBody>
      </p:sp>
      <p:sp>
        <p:nvSpPr>
          <p:cNvPr id="58" name="Rectangle 57"/>
          <p:cNvSpPr/>
          <p:nvPr userDrawn="1"/>
        </p:nvSpPr>
        <p:spPr>
          <a:xfrm>
            <a:off x="-1180617" y="5223618"/>
            <a:ext cx="875818" cy="231227"/>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185/185/185</a:t>
            </a:r>
            <a:endParaRPr lang="en-US" sz="800" dirty="0">
              <a:solidFill>
                <a:schemeClr val="tx1"/>
              </a:solidFill>
              <a:latin typeface="Arial" panose="020B0604020202020204" pitchFamily="34" charset="0"/>
              <a:cs typeface="Arial" panose="020B0604020202020204" pitchFamily="34" charset="0"/>
            </a:endParaRPr>
          </a:p>
        </p:txBody>
      </p:sp>
      <p:sp>
        <p:nvSpPr>
          <p:cNvPr id="59" name="Rectangle 58"/>
          <p:cNvSpPr/>
          <p:nvPr userDrawn="1"/>
        </p:nvSpPr>
        <p:spPr>
          <a:xfrm>
            <a:off x="-1180617" y="1297536"/>
            <a:ext cx="875818" cy="231227"/>
          </a:xfrm>
          <a:prstGeom prst="rect">
            <a:avLst/>
          </a:prstGeom>
          <a:solidFill>
            <a:srgbClr val="3755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55/85/120</a:t>
            </a:r>
            <a:endParaRPr lang="en-US" sz="800" b="0" dirty="0">
              <a:latin typeface="Arial" panose="020B0604020202020204" pitchFamily="34" charset="0"/>
              <a:cs typeface="Arial" panose="020B0604020202020204" pitchFamily="34" charset="0"/>
            </a:endParaRPr>
          </a:p>
        </p:txBody>
      </p:sp>
      <p:sp>
        <p:nvSpPr>
          <p:cNvPr id="2" name="Title 1"/>
          <p:cNvSpPr>
            <a:spLocks noGrp="1"/>
          </p:cNvSpPr>
          <p:nvPr>
            <p:ph type="title" hasCustomPrompt="1"/>
          </p:nvPr>
        </p:nvSpPr>
        <p:spPr>
          <a:xfrm>
            <a:off x="515938" y="381001"/>
            <a:ext cx="7343775" cy="757238"/>
          </a:xfrm>
        </p:spPr>
        <p:txBody>
          <a:bodyPr/>
          <a:lstStyle>
            <a:lvl1pPr>
              <a:defRPr/>
            </a:lvl1pPr>
          </a:lstStyle>
          <a:p>
            <a:r>
              <a:rPr lang="en-US" dirty="0" smtClean="0"/>
              <a:t>Click to </a:t>
            </a:r>
            <a:br>
              <a:rPr lang="en-US" dirty="0" smtClean="0"/>
            </a:br>
            <a:r>
              <a:rPr lang="en-US" dirty="0" smtClean="0"/>
              <a:t>edit title</a:t>
            </a:r>
            <a:endParaRPr lang="en-US" dirty="0"/>
          </a:p>
        </p:txBody>
      </p:sp>
      <p:sp>
        <p:nvSpPr>
          <p:cNvPr id="4" name="Picture Placeholder 3"/>
          <p:cNvSpPr>
            <a:spLocks noGrp="1"/>
          </p:cNvSpPr>
          <p:nvPr>
            <p:ph type="pic" sz="quarter" idx="10" hasCustomPrompt="1"/>
          </p:nvPr>
        </p:nvSpPr>
        <p:spPr>
          <a:xfrm>
            <a:off x="8004175" y="1520825"/>
            <a:ext cx="3671888" cy="3132138"/>
          </a:xfrm>
        </p:spPr>
        <p:txBody>
          <a:bodyPr/>
          <a:lstStyle>
            <a:lvl1pPr marL="0" indent="0" algn="ctr">
              <a:buNone/>
              <a:defRPr baseline="0"/>
            </a:lvl1pPr>
          </a:lstStyle>
          <a:p>
            <a:r>
              <a:rPr lang="en-US" dirty="0" smtClean="0"/>
              <a:t>(Click on icon to place picture)</a:t>
            </a:r>
            <a:endParaRPr lang="en-US" dirty="0"/>
          </a:p>
        </p:txBody>
      </p:sp>
      <p:sp>
        <p:nvSpPr>
          <p:cNvPr id="25" name="Text Placeholder 1"/>
          <p:cNvSpPr>
            <a:spLocks noGrp="1"/>
          </p:cNvSpPr>
          <p:nvPr>
            <p:ph type="body" sz="quarter" idx="12" hasCustomPrompt="1"/>
          </p:nvPr>
        </p:nvSpPr>
        <p:spPr>
          <a:xfrm>
            <a:off x="8004174" y="4797425"/>
            <a:ext cx="3671887" cy="1502512"/>
          </a:xfrm>
        </p:spPr>
        <p:txBody>
          <a:bodyPr/>
          <a:lstStyle>
            <a:lvl1pPr marL="0" indent="0">
              <a:buNone/>
              <a:defRPr sz="1800"/>
            </a:lvl1pPr>
            <a:lvl2pPr marL="358775" indent="-266700">
              <a:buFont typeface="Arial" panose="020B0604020202020204" pitchFamily="34" charset="0"/>
              <a:buChar char="•"/>
              <a:tabLst>
                <a:tab pos="358775" algn="l"/>
                <a:tab pos="542925" algn="l"/>
                <a:tab pos="809625" algn="l"/>
              </a:tabLst>
              <a:defRPr sz="1800"/>
            </a:lvl2pPr>
            <a:lvl3pPr marL="625475" indent="-266700">
              <a:buFont typeface="Arial" panose="020B0604020202020204" pitchFamily="34" charset="0"/>
              <a:buChar char="•"/>
              <a:tabLst>
                <a:tab pos="266700" algn="l"/>
                <a:tab pos="625475" algn="l"/>
                <a:tab pos="809625" algn="l"/>
              </a:tabLst>
              <a:defRPr sz="1800"/>
            </a:lvl3pPr>
            <a:lvl4pPr marL="898525" indent="-273050">
              <a:buFont typeface="Arial" panose="020B0604020202020204" pitchFamily="34" charset="0"/>
              <a:buChar char="•"/>
              <a:tabLst>
                <a:tab pos="266700" algn="l"/>
                <a:tab pos="542925" algn="l"/>
                <a:tab pos="898525" algn="l"/>
              </a:tabLst>
              <a:defRPr sz="1800"/>
            </a:lvl4pPr>
            <a:lvl5pPr marL="1165225" indent="-266700">
              <a:buFont typeface="Arial" panose="020B0604020202020204" pitchFamily="34" charset="0"/>
              <a:buChar char="•"/>
              <a:defRPr sz="1800"/>
            </a:lvl5pPr>
          </a:lstStyle>
          <a:p>
            <a:pPr lvl="0"/>
            <a:r>
              <a:rPr lang="en-US" dirty="0"/>
              <a:t>Click to edit </a:t>
            </a:r>
            <a:r>
              <a:rPr lang="en-US" dirty="0" smtClean="0"/>
              <a:t>text </a:t>
            </a:r>
          </a:p>
        </p:txBody>
      </p:sp>
      <p:sp>
        <p:nvSpPr>
          <p:cNvPr id="26" name="Picture Placeholder 3"/>
          <p:cNvSpPr>
            <a:spLocks noGrp="1"/>
          </p:cNvSpPr>
          <p:nvPr>
            <p:ph type="pic" sz="quarter" idx="13" hasCustomPrompt="1"/>
          </p:nvPr>
        </p:nvSpPr>
        <p:spPr>
          <a:xfrm>
            <a:off x="4259263" y="1520825"/>
            <a:ext cx="3600450" cy="3132138"/>
          </a:xfrm>
        </p:spPr>
        <p:txBody>
          <a:bodyPr/>
          <a:lstStyle>
            <a:lvl1pPr marL="0" indent="0" algn="ctr">
              <a:buNone/>
              <a:defRPr baseline="0"/>
            </a:lvl1pPr>
          </a:lstStyle>
          <a:p>
            <a:r>
              <a:rPr lang="en-US" dirty="0" smtClean="0"/>
              <a:t>(Click on icon to place picture)</a:t>
            </a:r>
            <a:endParaRPr lang="en-US" dirty="0"/>
          </a:p>
        </p:txBody>
      </p:sp>
      <p:sp>
        <p:nvSpPr>
          <p:cNvPr id="28" name="Text Placeholder 1"/>
          <p:cNvSpPr>
            <a:spLocks noGrp="1"/>
          </p:cNvSpPr>
          <p:nvPr>
            <p:ph type="body" sz="quarter" idx="14" hasCustomPrompt="1"/>
          </p:nvPr>
        </p:nvSpPr>
        <p:spPr>
          <a:xfrm>
            <a:off x="4256088" y="4797425"/>
            <a:ext cx="3600450" cy="1502512"/>
          </a:xfrm>
        </p:spPr>
        <p:txBody>
          <a:bodyPr/>
          <a:lstStyle>
            <a:lvl1pPr marL="0" indent="0">
              <a:buNone/>
              <a:defRPr sz="1800"/>
            </a:lvl1pPr>
            <a:lvl2pPr marL="358775" indent="-266700">
              <a:buFont typeface="Arial" panose="020B0604020202020204" pitchFamily="34" charset="0"/>
              <a:buChar char="•"/>
              <a:tabLst>
                <a:tab pos="358775" algn="l"/>
                <a:tab pos="542925" algn="l"/>
                <a:tab pos="809625" algn="l"/>
              </a:tabLst>
              <a:defRPr sz="1800"/>
            </a:lvl2pPr>
            <a:lvl3pPr marL="625475" indent="-266700">
              <a:buFont typeface="Arial" panose="020B0604020202020204" pitchFamily="34" charset="0"/>
              <a:buChar char="•"/>
              <a:tabLst>
                <a:tab pos="266700" algn="l"/>
                <a:tab pos="625475" algn="l"/>
                <a:tab pos="809625" algn="l"/>
              </a:tabLst>
              <a:defRPr sz="1800"/>
            </a:lvl3pPr>
            <a:lvl4pPr marL="898525" indent="-273050">
              <a:buFont typeface="Arial" panose="020B0604020202020204" pitchFamily="34" charset="0"/>
              <a:buChar char="•"/>
              <a:tabLst>
                <a:tab pos="266700" algn="l"/>
                <a:tab pos="542925" algn="l"/>
                <a:tab pos="898525" algn="l"/>
              </a:tabLst>
              <a:defRPr sz="1800"/>
            </a:lvl4pPr>
            <a:lvl5pPr marL="1165225" indent="-266700">
              <a:buFont typeface="Arial" panose="020B0604020202020204" pitchFamily="34" charset="0"/>
              <a:buChar char="•"/>
              <a:defRPr sz="1800"/>
            </a:lvl5pPr>
          </a:lstStyle>
          <a:p>
            <a:pPr lvl="0"/>
            <a:r>
              <a:rPr lang="en-US" dirty="0"/>
              <a:t>Click to edit </a:t>
            </a:r>
            <a:r>
              <a:rPr lang="en-US" dirty="0" smtClean="0"/>
              <a:t>text </a:t>
            </a:r>
          </a:p>
        </p:txBody>
      </p:sp>
      <p:sp>
        <p:nvSpPr>
          <p:cNvPr id="29" name="Picture Placeholder 3"/>
          <p:cNvSpPr>
            <a:spLocks noGrp="1"/>
          </p:cNvSpPr>
          <p:nvPr>
            <p:ph type="pic" sz="quarter" idx="15" hasCustomPrompt="1"/>
          </p:nvPr>
        </p:nvSpPr>
        <p:spPr>
          <a:xfrm>
            <a:off x="515938" y="1520825"/>
            <a:ext cx="3600450" cy="3132138"/>
          </a:xfrm>
        </p:spPr>
        <p:txBody>
          <a:bodyPr/>
          <a:lstStyle>
            <a:lvl1pPr marL="0" indent="0" algn="ctr">
              <a:buNone/>
              <a:defRPr baseline="0"/>
            </a:lvl1pPr>
          </a:lstStyle>
          <a:p>
            <a:r>
              <a:rPr lang="en-US" dirty="0" smtClean="0"/>
              <a:t>(Click on icon to place picture)</a:t>
            </a:r>
            <a:endParaRPr lang="en-US" dirty="0"/>
          </a:p>
        </p:txBody>
      </p:sp>
      <p:sp>
        <p:nvSpPr>
          <p:cNvPr id="30" name="Text Placeholder 1"/>
          <p:cNvSpPr>
            <a:spLocks noGrp="1"/>
          </p:cNvSpPr>
          <p:nvPr>
            <p:ph type="body" sz="quarter" idx="16" hasCustomPrompt="1"/>
          </p:nvPr>
        </p:nvSpPr>
        <p:spPr>
          <a:xfrm>
            <a:off x="512763" y="4797425"/>
            <a:ext cx="3600450" cy="1502512"/>
          </a:xfrm>
        </p:spPr>
        <p:txBody>
          <a:bodyPr/>
          <a:lstStyle>
            <a:lvl1pPr marL="0" indent="0">
              <a:buNone/>
              <a:defRPr sz="1800"/>
            </a:lvl1pPr>
            <a:lvl2pPr marL="358775" indent="-266700">
              <a:buFont typeface="Arial" panose="020B0604020202020204" pitchFamily="34" charset="0"/>
              <a:buChar char="•"/>
              <a:tabLst>
                <a:tab pos="358775" algn="l"/>
                <a:tab pos="542925" algn="l"/>
                <a:tab pos="809625" algn="l"/>
              </a:tabLst>
              <a:defRPr sz="1800"/>
            </a:lvl2pPr>
            <a:lvl3pPr marL="625475" indent="-266700">
              <a:buFont typeface="Arial" panose="020B0604020202020204" pitchFamily="34" charset="0"/>
              <a:buChar char="•"/>
              <a:tabLst>
                <a:tab pos="266700" algn="l"/>
                <a:tab pos="625475" algn="l"/>
                <a:tab pos="809625" algn="l"/>
              </a:tabLst>
              <a:defRPr sz="1800"/>
            </a:lvl3pPr>
            <a:lvl4pPr marL="898525" indent="-273050">
              <a:buFont typeface="Arial" panose="020B0604020202020204" pitchFamily="34" charset="0"/>
              <a:buChar char="•"/>
              <a:tabLst>
                <a:tab pos="266700" algn="l"/>
                <a:tab pos="542925" algn="l"/>
                <a:tab pos="898525" algn="l"/>
              </a:tabLst>
              <a:defRPr sz="1800"/>
            </a:lvl4pPr>
            <a:lvl5pPr marL="1165225" indent="-266700">
              <a:buFont typeface="Arial" panose="020B0604020202020204" pitchFamily="34" charset="0"/>
              <a:buChar char="•"/>
              <a:defRPr sz="1800"/>
            </a:lvl5pPr>
          </a:lstStyle>
          <a:p>
            <a:pPr lvl="0"/>
            <a:r>
              <a:rPr lang="en-US" dirty="0"/>
              <a:t>Click to edit </a:t>
            </a:r>
            <a:r>
              <a:rPr lang="en-US" dirty="0" smtClean="0"/>
              <a:t>text </a:t>
            </a:r>
          </a:p>
        </p:txBody>
      </p:sp>
      <p:sp>
        <p:nvSpPr>
          <p:cNvPr id="31" name="TextBox 30"/>
          <p:cNvSpPr txBox="1"/>
          <p:nvPr userDrawn="1"/>
        </p:nvSpPr>
        <p:spPr>
          <a:xfrm>
            <a:off x="9912349" y="6308725"/>
            <a:ext cx="1763713" cy="549275"/>
          </a:xfrm>
          <a:prstGeom prst="rect">
            <a:avLst/>
          </a:prstGeom>
          <a:noFill/>
        </p:spPr>
        <p:txBody>
          <a:bodyPr wrap="square" lIns="0" tIns="0" rIns="0" bIns="0" rtlCol="0" anchor="ctr" anchorCtr="0">
            <a:noAutofit/>
          </a:bodyPr>
          <a:lstStyle/>
          <a:p>
            <a:pPr algn="r">
              <a:spcBef>
                <a:spcPts val="600"/>
              </a:spcBef>
            </a:pPr>
            <a:r>
              <a:rPr lang="en-US" sz="1000" dirty="0" smtClean="0">
                <a:solidFill>
                  <a:srgbClr val="232382"/>
                </a:solidFill>
              </a:rPr>
              <a:t>Slide </a:t>
            </a:r>
            <a:fld id="{14752267-C8D5-4E74-92F1-EF38868350E6}" type="slidenum">
              <a:rPr lang="en-US" sz="1000" smtClean="0">
                <a:solidFill>
                  <a:srgbClr val="232382"/>
                </a:solidFill>
              </a:rPr>
              <a:pPr algn="r">
                <a:spcBef>
                  <a:spcPts val="600"/>
                </a:spcBef>
              </a:pPr>
              <a:t>‹#›</a:t>
            </a:fld>
            <a:endParaRPr lang="en-US" sz="1000" dirty="0" smtClean="0">
              <a:solidFill>
                <a:srgbClr val="232382"/>
              </a:solidFill>
            </a:endParaRPr>
          </a:p>
        </p:txBody>
      </p:sp>
      <p:sp>
        <p:nvSpPr>
          <p:cNvPr id="32" name="Footer Placeholder 4"/>
          <p:cNvSpPr>
            <a:spLocks noGrp="1"/>
          </p:cNvSpPr>
          <p:nvPr>
            <p:ph type="ftr" sz="quarter" idx="3"/>
          </p:nvPr>
        </p:nvSpPr>
        <p:spPr>
          <a:xfrm>
            <a:off x="515937" y="6308725"/>
            <a:ext cx="9251951" cy="549275"/>
          </a:xfrm>
          <a:prstGeom prst="rect">
            <a:avLst/>
          </a:prstGeom>
        </p:spPr>
        <p:txBody>
          <a:bodyPr vert="horz" lIns="0" tIns="0" rIns="0" bIns="0" rtlCol="0" anchor="ctr" anchorCtr="0"/>
          <a:lstStyle>
            <a:lvl1pPr algn="l">
              <a:defRPr sz="1000">
                <a:solidFill>
                  <a:srgbClr val="232382"/>
                </a:solidFill>
              </a:defRPr>
            </a:lvl1pPr>
          </a:lstStyle>
          <a:p>
            <a:r>
              <a:rPr lang="en-US" dirty="0" smtClean="0"/>
              <a:t>Dr. Holger Klus · Head of Company Digital Transformation · Devopsdays · Bogotá · May 25-26, 2019</a:t>
            </a:r>
            <a:endParaRPr lang="en-US" dirty="0"/>
          </a:p>
        </p:txBody>
      </p:sp>
      <p:sp>
        <p:nvSpPr>
          <p:cNvPr id="33" name="Rectangle 32"/>
          <p:cNvSpPr/>
          <p:nvPr userDrawn="1"/>
        </p:nvSpPr>
        <p:spPr>
          <a:xfrm>
            <a:off x="515937" y="6688292"/>
            <a:ext cx="11086838" cy="107722"/>
          </a:xfrm>
          <a:prstGeom prst="rect">
            <a:avLst/>
          </a:prstGeom>
        </p:spPr>
        <p:txBody>
          <a:bodyPr wrap="square" lIns="0" tIns="0" rIns="0" bIns="0">
            <a:spAutoFit/>
          </a:bodyPr>
          <a:lstStyle/>
          <a:p>
            <a:pPr algn="l"/>
            <a:r>
              <a:rPr lang="en-US" sz="700" dirty="0" smtClean="0">
                <a:solidFill>
                  <a:srgbClr val="BCBCBC"/>
                </a:solidFill>
              </a:rPr>
              <a:t>This document is the property of ROSEN Swiss AG who will safeguard its rights according to the civil and penal provisions of law. No part of this document may be reproduced or disclosed to any other party without the prior permission of ROSEN.</a:t>
            </a: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2482" y="466725"/>
            <a:ext cx="2123580" cy="615600"/>
          </a:xfrm>
          <a:prstGeom prst="rect">
            <a:avLst/>
          </a:prstGeom>
        </p:spPr>
      </p:pic>
    </p:spTree>
    <p:extLst>
      <p:ext uri="{BB962C8B-B14F-4D97-AF65-F5344CB8AC3E}">
        <p14:creationId xmlns:p14="http://schemas.microsoft.com/office/powerpoint/2010/main" val="65696639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icture pattern">
    <p:spTree>
      <p:nvGrpSpPr>
        <p:cNvPr id="1" name=""/>
        <p:cNvGrpSpPr/>
        <p:nvPr/>
      </p:nvGrpSpPr>
      <p:grpSpPr>
        <a:xfrm>
          <a:off x="0" y="0"/>
          <a:ext cx="0" cy="0"/>
          <a:chOff x="0" y="0"/>
          <a:chExt cx="0" cy="0"/>
        </a:xfrm>
      </p:grpSpPr>
      <p:sp>
        <p:nvSpPr>
          <p:cNvPr id="27" name="Rectangle 26"/>
          <p:cNvSpPr/>
          <p:nvPr userDrawn="1"/>
        </p:nvSpPr>
        <p:spPr>
          <a:xfrm>
            <a:off x="515938" y="1227370"/>
            <a:ext cx="684000" cy="468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177439" y="486764"/>
            <a:ext cx="875818" cy="231227"/>
          </a:xfrm>
          <a:prstGeom prst="rect">
            <a:avLst/>
          </a:prstGeom>
          <a:solidFill>
            <a:srgbClr val="2323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035/035/130</a:t>
            </a:r>
            <a:endParaRPr lang="en-US" sz="800" b="0" dirty="0">
              <a:latin typeface="Arial" panose="020B0604020202020204" pitchFamily="34" charset="0"/>
              <a:cs typeface="Arial" panose="020B0604020202020204" pitchFamily="34" charset="0"/>
            </a:endParaRPr>
          </a:p>
        </p:txBody>
      </p:sp>
      <p:sp>
        <p:nvSpPr>
          <p:cNvPr id="46" name="Rectangle 45"/>
          <p:cNvSpPr/>
          <p:nvPr userDrawn="1"/>
        </p:nvSpPr>
        <p:spPr>
          <a:xfrm>
            <a:off x="-1180617" y="760410"/>
            <a:ext cx="875818" cy="231227"/>
          </a:xfrm>
          <a:prstGeom prst="rect">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1</a:t>
            </a:r>
            <a:r>
              <a:rPr lang="en-US" sz="800" dirty="0" smtClean="0">
                <a:latin typeface="Arial" panose="020B0604020202020204" pitchFamily="34" charset="0"/>
                <a:cs typeface="Arial" panose="020B0604020202020204" pitchFamily="34" charset="0"/>
              </a:rPr>
              <a:t>77/022/046</a:t>
            </a:r>
            <a:endParaRPr lang="en-US" sz="800" b="0" dirty="0">
              <a:latin typeface="Arial" panose="020B0604020202020204" pitchFamily="34" charset="0"/>
              <a:cs typeface="Arial" panose="020B0604020202020204" pitchFamily="34" charset="0"/>
            </a:endParaRPr>
          </a:p>
        </p:txBody>
      </p:sp>
      <p:sp>
        <p:nvSpPr>
          <p:cNvPr id="47" name="Rectangle 46"/>
          <p:cNvSpPr/>
          <p:nvPr userDrawn="1"/>
        </p:nvSpPr>
        <p:spPr>
          <a:xfrm>
            <a:off x="-1183796" y="1587986"/>
            <a:ext cx="875818" cy="231227"/>
          </a:xfrm>
          <a:prstGeom prst="rect">
            <a:avLst/>
          </a:prstGeom>
          <a:solidFill>
            <a:srgbClr val="50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80/100/145</a:t>
            </a:r>
            <a:endParaRPr lang="en-US" sz="800" b="0" dirty="0">
              <a:latin typeface="Arial" panose="020B0604020202020204" pitchFamily="34" charset="0"/>
              <a:cs typeface="Arial" panose="020B0604020202020204" pitchFamily="34" charset="0"/>
            </a:endParaRPr>
          </a:p>
        </p:txBody>
      </p:sp>
      <p:sp>
        <p:nvSpPr>
          <p:cNvPr id="48" name="Rectangle 47"/>
          <p:cNvSpPr/>
          <p:nvPr userDrawn="1"/>
        </p:nvSpPr>
        <p:spPr>
          <a:xfrm>
            <a:off x="-1180617" y="1888746"/>
            <a:ext cx="875818" cy="231227"/>
          </a:xfrm>
          <a:prstGeom prst="rect">
            <a:avLst/>
          </a:prstGeom>
          <a:solidFill>
            <a:srgbClr val="B4C8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Arial" panose="020B0604020202020204" pitchFamily="34" charset="0"/>
                <a:cs typeface="Arial" panose="020B0604020202020204" pitchFamily="34" charset="0"/>
              </a:rPr>
              <a:t>180/200/230</a:t>
            </a:r>
          </a:p>
        </p:txBody>
      </p:sp>
      <p:sp>
        <p:nvSpPr>
          <p:cNvPr id="49" name="Rectangle 48"/>
          <p:cNvSpPr/>
          <p:nvPr userDrawn="1"/>
        </p:nvSpPr>
        <p:spPr>
          <a:xfrm>
            <a:off x="-1186975" y="2506133"/>
            <a:ext cx="875818" cy="231227"/>
          </a:xfrm>
          <a:prstGeom prst="rect">
            <a:avLst/>
          </a:prstGeom>
          <a:solidFill>
            <a:srgbClr val="1395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019/149/217</a:t>
            </a:r>
            <a:endParaRPr lang="en-US" sz="800" dirty="0">
              <a:solidFill>
                <a:schemeClr val="tx1"/>
              </a:solidFill>
              <a:latin typeface="Arial" panose="020B0604020202020204" pitchFamily="34" charset="0"/>
              <a:cs typeface="Arial" panose="020B0604020202020204" pitchFamily="34" charset="0"/>
            </a:endParaRPr>
          </a:p>
        </p:txBody>
      </p:sp>
      <p:sp>
        <p:nvSpPr>
          <p:cNvPr id="50" name="Rectangle 49"/>
          <p:cNvSpPr/>
          <p:nvPr userDrawn="1"/>
        </p:nvSpPr>
        <p:spPr>
          <a:xfrm>
            <a:off x="-1183796" y="2815131"/>
            <a:ext cx="875818" cy="231227"/>
          </a:xfrm>
          <a:prstGeom prst="rect">
            <a:avLst/>
          </a:prstGeom>
          <a:solidFill>
            <a:srgbClr val="137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019/124/119</a:t>
            </a:r>
            <a:endParaRPr lang="en-US" sz="800" dirty="0">
              <a:solidFill>
                <a:schemeClr val="bg1"/>
              </a:solidFill>
              <a:latin typeface="Arial" panose="020B0604020202020204" pitchFamily="34" charset="0"/>
              <a:cs typeface="Arial" panose="020B0604020202020204" pitchFamily="34" charset="0"/>
            </a:endParaRPr>
          </a:p>
        </p:txBody>
      </p:sp>
      <p:sp>
        <p:nvSpPr>
          <p:cNvPr id="51" name="Rectangle 50"/>
          <p:cNvSpPr/>
          <p:nvPr userDrawn="1"/>
        </p:nvSpPr>
        <p:spPr>
          <a:xfrm>
            <a:off x="-1183796" y="3126079"/>
            <a:ext cx="875818" cy="231227"/>
          </a:xfrm>
          <a:prstGeom prst="rect">
            <a:avLst/>
          </a:prstGeom>
          <a:solidFill>
            <a:srgbClr val="7298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114/152/066</a:t>
            </a:r>
            <a:endParaRPr lang="en-US" sz="800" dirty="0">
              <a:solidFill>
                <a:schemeClr val="tx1"/>
              </a:solidFill>
              <a:latin typeface="Arial" panose="020B0604020202020204" pitchFamily="34" charset="0"/>
              <a:cs typeface="Arial" panose="020B0604020202020204" pitchFamily="34" charset="0"/>
            </a:endParaRPr>
          </a:p>
        </p:txBody>
      </p:sp>
      <p:sp>
        <p:nvSpPr>
          <p:cNvPr id="52" name="Rectangle 51"/>
          <p:cNvSpPr/>
          <p:nvPr userDrawn="1"/>
        </p:nvSpPr>
        <p:spPr>
          <a:xfrm>
            <a:off x="-1180617" y="3426839"/>
            <a:ext cx="875818" cy="231227"/>
          </a:xfrm>
          <a:prstGeom prst="rect">
            <a:avLst/>
          </a:prstGeom>
          <a:solidFill>
            <a:srgbClr val="C5D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solidFill>
                  <a:schemeClr val="tx1"/>
                </a:solidFill>
                <a:latin typeface="Arial" panose="020B0604020202020204" pitchFamily="34" charset="0"/>
                <a:cs typeface="Arial" panose="020B0604020202020204" pitchFamily="34" charset="0"/>
              </a:rPr>
              <a:t>197/216/100</a:t>
            </a:r>
            <a:endParaRPr lang="en-GB" sz="800" dirty="0">
              <a:solidFill>
                <a:schemeClr val="tx1"/>
              </a:solidFill>
              <a:latin typeface="Arial" panose="020B0604020202020204" pitchFamily="34" charset="0"/>
              <a:cs typeface="Arial" panose="020B0604020202020204" pitchFamily="34" charset="0"/>
            </a:endParaRPr>
          </a:p>
        </p:txBody>
      </p:sp>
      <p:sp>
        <p:nvSpPr>
          <p:cNvPr id="53" name="Rectangle 52"/>
          <p:cNvSpPr/>
          <p:nvPr userDrawn="1"/>
        </p:nvSpPr>
        <p:spPr>
          <a:xfrm>
            <a:off x="-1170361" y="3722854"/>
            <a:ext cx="875818" cy="231227"/>
          </a:xfrm>
          <a:prstGeom prst="rect">
            <a:avLst/>
          </a:prstGeom>
          <a:solidFill>
            <a:srgbClr val="B2B6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178/182/141</a:t>
            </a:r>
            <a:endParaRPr lang="en-US" sz="800" dirty="0">
              <a:solidFill>
                <a:schemeClr val="tx1"/>
              </a:solidFill>
              <a:latin typeface="Arial" panose="020B0604020202020204" pitchFamily="34" charset="0"/>
              <a:cs typeface="Arial" panose="020B0604020202020204" pitchFamily="34" charset="0"/>
            </a:endParaRPr>
          </a:p>
        </p:txBody>
      </p:sp>
      <p:sp>
        <p:nvSpPr>
          <p:cNvPr id="54" name="Rectangle 53"/>
          <p:cNvSpPr/>
          <p:nvPr userDrawn="1"/>
        </p:nvSpPr>
        <p:spPr>
          <a:xfrm>
            <a:off x="-1180617" y="4015376"/>
            <a:ext cx="875818" cy="231227"/>
          </a:xfrm>
          <a:prstGeom prst="rect">
            <a:avLst/>
          </a:prstGeom>
          <a:solidFill>
            <a:srgbClr val="E8C4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232/196/034</a:t>
            </a:r>
            <a:endParaRPr lang="en-US" sz="800" dirty="0">
              <a:solidFill>
                <a:schemeClr val="tx1"/>
              </a:solidFill>
              <a:latin typeface="Arial" panose="020B0604020202020204" pitchFamily="34" charset="0"/>
              <a:cs typeface="Arial" panose="020B0604020202020204" pitchFamily="34" charset="0"/>
            </a:endParaRPr>
          </a:p>
        </p:txBody>
      </p:sp>
      <p:sp>
        <p:nvSpPr>
          <p:cNvPr id="55" name="Rectangle 54"/>
          <p:cNvSpPr/>
          <p:nvPr userDrawn="1"/>
        </p:nvSpPr>
        <p:spPr>
          <a:xfrm>
            <a:off x="-1183796" y="4322856"/>
            <a:ext cx="875818" cy="231227"/>
          </a:xfrm>
          <a:prstGeom prst="rect">
            <a:avLst/>
          </a:prstGeom>
          <a:solidFill>
            <a:srgbClr val="8F49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143/073/124</a:t>
            </a:r>
            <a:endParaRPr lang="en-US" sz="800" dirty="0">
              <a:solidFill>
                <a:schemeClr val="bg1"/>
              </a:solidFill>
              <a:latin typeface="Arial" panose="020B0604020202020204" pitchFamily="34" charset="0"/>
              <a:cs typeface="Arial" panose="020B0604020202020204" pitchFamily="34" charset="0"/>
            </a:endParaRPr>
          </a:p>
        </p:txBody>
      </p:sp>
      <p:sp>
        <p:nvSpPr>
          <p:cNvPr id="56" name="Rectangle 55"/>
          <p:cNvSpPr/>
          <p:nvPr userDrawn="1"/>
        </p:nvSpPr>
        <p:spPr>
          <a:xfrm>
            <a:off x="-1180617" y="4607140"/>
            <a:ext cx="875818" cy="231227"/>
          </a:xfrm>
          <a:prstGeom prst="rect">
            <a:avLst/>
          </a:prstGeom>
          <a:solidFill>
            <a:srgbClr val="5F1D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latin typeface="Arial" panose="020B0604020202020204" pitchFamily="34" charset="0"/>
                <a:cs typeface="Arial" panose="020B0604020202020204" pitchFamily="34" charset="0"/>
              </a:rPr>
              <a:t>095/029/121</a:t>
            </a:r>
            <a:endParaRPr lang="en-US" sz="800" dirty="0">
              <a:solidFill>
                <a:schemeClr val="bg1"/>
              </a:solidFill>
              <a:latin typeface="Arial" panose="020B0604020202020204" pitchFamily="34" charset="0"/>
              <a:cs typeface="Arial" panose="020B0604020202020204" pitchFamily="34" charset="0"/>
            </a:endParaRPr>
          </a:p>
        </p:txBody>
      </p:sp>
      <p:sp>
        <p:nvSpPr>
          <p:cNvPr id="57" name="Rectangle 56"/>
          <p:cNvSpPr/>
          <p:nvPr userDrawn="1"/>
        </p:nvSpPr>
        <p:spPr>
          <a:xfrm>
            <a:off x="-1183796" y="4914620"/>
            <a:ext cx="875818" cy="231227"/>
          </a:xfrm>
          <a:prstGeom prst="rect">
            <a:avLst/>
          </a:prstGeom>
          <a:solidFill>
            <a:srgbClr val="3C50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Arial" panose="020B0604020202020204" pitchFamily="34" charset="0"/>
                <a:cs typeface="Arial" panose="020B0604020202020204" pitchFamily="34" charset="0"/>
              </a:rPr>
              <a:t>060/080/100</a:t>
            </a:r>
            <a:endParaRPr lang="en-US" sz="800" dirty="0">
              <a:latin typeface="Arial" panose="020B0604020202020204" pitchFamily="34" charset="0"/>
              <a:cs typeface="Arial" panose="020B0604020202020204" pitchFamily="34" charset="0"/>
            </a:endParaRPr>
          </a:p>
        </p:txBody>
      </p:sp>
      <p:sp>
        <p:nvSpPr>
          <p:cNvPr id="58" name="Rectangle 57"/>
          <p:cNvSpPr/>
          <p:nvPr userDrawn="1"/>
        </p:nvSpPr>
        <p:spPr>
          <a:xfrm>
            <a:off x="-1180617" y="5223618"/>
            <a:ext cx="875818" cy="231227"/>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185/185/185</a:t>
            </a:r>
            <a:endParaRPr lang="en-US" sz="800" dirty="0">
              <a:solidFill>
                <a:schemeClr val="tx1"/>
              </a:solidFill>
              <a:latin typeface="Arial" panose="020B0604020202020204" pitchFamily="34" charset="0"/>
              <a:cs typeface="Arial" panose="020B0604020202020204" pitchFamily="34" charset="0"/>
            </a:endParaRPr>
          </a:p>
        </p:txBody>
      </p:sp>
      <p:sp>
        <p:nvSpPr>
          <p:cNvPr id="59" name="Rectangle 58"/>
          <p:cNvSpPr/>
          <p:nvPr userDrawn="1"/>
        </p:nvSpPr>
        <p:spPr>
          <a:xfrm>
            <a:off x="-1180617" y="1297536"/>
            <a:ext cx="875818" cy="231227"/>
          </a:xfrm>
          <a:prstGeom prst="rect">
            <a:avLst/>
          </a:prstGeom>
          <a:solidFill>
            <a:srgbClr val="3755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latin typeface="Arial" panose="020B0604020202020204" pitchFamily="34" charset="0"/>
                <a:cs typeface="Arial" panose="020B0604020202020204" pitchFamily="34" charset="0"/>
              </a:rPr>
              <a:t>55/85/120</a:t>
            </a:r>
            <a:endParaRPr lang="en-US" sz="800" b="0" dirty="0">
              <a:latin typeface="Arial" panose="020B0604020202020204" pitchFamily="34" charset="0"/>
              <a:cs typeface="Arial" panose="020B0604020202020204" pitchFamily="34" charset="0"/>
            </a:endParaRPr>
          </a:p>
        </p:txBody>
      </p:sp>
      <p:sp>
        <p:nvSpPr>
          <p:cNvPr id="2" name="Title 1"/>
          <p:cNvSpPr>
            <a:spLocks noGrp="1"/>
          </p:cNvSpPr>
          <p:nvPr>
            <p:ph type="title" hasCustomPrompt="1"/>
          </p:nvPr>
        </p:nvSpPr>
        <p:spPr>
          <a:xfrm>
            <a:off x="515938" y="381001"/>
            <a:ext cx="7343775" cy="757238"/>
          </a:xfrm>
        </p:spPr>
        <p:txBody>
          <a:bodyPr/>
          <a:lstStyle>
            <a:lvl1pPr>
              <a:defRPr/>
            </a:lvl1pPr>
          </a:lstStyle>
          <a:p>
            <a:r>
              <a:rPr lang="en-US" dirty="0" smtClean="0"/>
              <a:t>Click to </a:t>
            </a:r>
            <a:br>
              <a:rPr lang="en-US" dirty="0" smtClean="0"/>
            </a:br>
            <a:r>
              <a:rPr lang="en-US" dirty="0" smtClean="0"/>
              <a:t>edit title</a:t>
            </a:r>
            <a:endParaRPr lang="en-US" dirty="0"/>
          </a:p>
        </p:txBody>
      </p:sp>
      <p:sp>
        <p:nvSpPr>
          <p:cNvPr id="4" name="Picture Placeholder 3"/>
          <p:cNvSpPr>
            <a:spLocks noGrp="1"/>
          </p:cNvSpPr>
          <p:nvPr>
            <p:ph type="pic" sz="quarter" idx="10" hasCustomPrompt="1"/>
          </p:nvPr>
        </p:nvSpPr>
        <p:spPr>
          <a:xfrm>
            <a:off x="8004175" y="1520825"/>
            <a:ext cx="3671888" cy="1476375"/>
          </a:xfrm>
        </p:spPr>
        <p:txBody>
          <a:bodyPr/>
          <a:lstStyle>
            <a:lvl1pPr marL="0" indent="0" algn="ctr">
              <a:buNone/>
              <a:defRPr baseline="0"/>
            </a:lvl1pPr>
          </a:lstStyle>
          <a:p>
            <a:r>
              <a:rPr lang="en-US" dirty="0" smtClean="0"/>
              <a:t>(Click on icon to place picture)</a:t>
            </a:r>
            <a:endParaRPr lang="en-US" dirty="0"/>
          </a:p>
        </p:txBody>
      </p:sp>
      <p:sp>
        <p:nvSpPr>
          <p:cNvPr id="25" name="Text Placeholder 1"/>
          <p:cNvSpPr>
            <a:spLocks noGrp="1"/>
          </p:cNvSpPr>
          <p:nvPr>
            <p:ph type="body" sz="quarter" idx="12" hasCustomPrompt="1"/>
          </p:nvPr>
        </p:nvSpPr>
        <p:spPr>
          <a:xfrm>
            <a:off x="515939" y="1520826"/>
            <a:ext cx="3600450" cy="4779111"/>
          </a:xfrm>
        </p:spPr>
        <p:txBody>
          <a:bodyPr/>
          <a:lstStyle>
            <a:lvl1pPr marL="0" indent="0">
              <a:buNone/>
              <a:defRPr sz="1800"/>
            </a:lvl1pPr>
            <a:lvl2pPr marL="358775" indent="-266700">
              <a:buFont typeface="Arial" panose="020B0604020202020204" pitchFamily="34" charset="0"/>
              <a:buChar char="•"/>
              <a:tabLst>
                <a:tab pos="358775" algn="l"/>
                <a:tab pos="542925" algn="l"/>
                <a:tab pos="809625" algn="l"/>
              </a:tabLst>
              <a:defRPr sz="1800"/>
            </a:lvl2pPr>
            <a:lvl3pPr marL="625475" indent="-266700">
              <a:buFont typeface="Arial" panose="020B0604020202020204" pitchFamily="34" charset="0"/>
              <a:buChar char="•"/>
              <a:tabLst>
                <a:tab pos="266700" algn="l"/>
                <a:tab pos="625475" algn="l"/>
                <a:tab pos="809625" algn="l"/>
              </a:tabLst>
              <a:defRPr sz="1800"/>
            </a:lvl3pPr>
            <a:lvl4pPr marL="898525" indent="-273050">
              <a:buFont typeface="Arial" panose="020B0604020202020204" pitchFamily="34" charset="0"/>
              <a:buChar char="•"/>
              <a:tabLst>
                <a:tab pos="266700" algn="l"/>
                <a:tab pos="542925" algn="l"/>
                <a:tab pos="898525" algn="l"/>
              </a:tabLst>
              <a:defRPr sz="1800"/>
            </a:lvl4pPr>
            <a:lvl5pPr marL="1165225" indent="-266700">
              <a:buFont typeface="Arial" panose="020B0604020202020204" pitchFamily="34" charset="0"/>
              <a:buChar char="•"/>
              <a:defRPr sz="1800"/>
            </a:lvl5pPr>
          </a:lstStyle>
          <a:p>
            <a:pPr lvl="0"/>
            <a:r>
              <a:rPr lang="en-US" dirty="0" smtClean="0"/>
              <a:t>Click </a:t>
            </a:r>
            <a:r>
              <a:rPr lang="en-US" dirty="0"/>
              <a:t>to edit </a:t>
            </a:r>
            <a:r>
              <a:rPr lang="en-US" dirty="0" smtClean="0"/>
              <a:t>text</a:t>
            </a:r>
          </a:p>
          <a:p>
            <a:pPr lvl="1"/>
            <a:r>
              <a:rPr lang="en-US" dirty="0" smtClean="0"/>
              <a:t>Second level</a:t>
            </a:r>
          </a:p>
          <a:p>
            <a:pPr lvl="2"/>
            <a:r>
              <a:rPr lang="en-US" dirty="0" smtClean="0"/>
              <a:t>Third </a:t>
            </a:r>
            <a:r>
              <a:rPr lang="en-US" dirty="0"/>
              <a:t>level</a:t>
            </a:r>
          </a:p>
          <a:p>
            <a:pPr lvl="3"/>
            <a:r>
              <a:rPr lang="en-US" dirty="0"/>
              <a:t>Fourth level</a:t>
            </a:r>
          </a:p>
          <a:p>
            <a:pPr lvl="4"/>
            <a:r>
              <a:rPr lang="en-US" dirty="0"/>
              <a:t>Fifth </a:t>
            </a:r>
            <a:r>
              <a:rPr lang="en-US" dirty="0" smtClean="0"/>
              <a:t>level</a:t>
            </a:r>
            <a:endParaRPr lang="en-US" dirty="0"/>
          </a:p>
        </p:txBody>
      </p:sp>
      <p:sp>
        <p:nvSpPr>
          <p:cNvPr id="26" name="Picture Placeholder 3"/>
          <p:cNvSpPr>
            <a:spLocks noGrp="1"/>
          </p:cNvSpPr>
          <p:nvPr>
            <p:ph type="pic" sz="quarter" idx="13" hasCustomPrompt="1"/>
          </p:nvPr>
        </p:nvSpPr>
        <p:spPr>
          <a:xfrm>
            <a:off x="4259264" y="4797425"/>
            <a:ext cx="3600450" cy="1511300"/>
          </a:xfrm>
        </p:spPr>
        <p:txBody>
          <a:bodyPr/>
          <a:lstStyle>
            <a:lvl1pPr marL="0" indent="0" algn="ctr">
              <a:buNone/>
              <a:defRPr baseline="0"/>
            </a:lvl1pPr>
          </a:lstStyle>
          <a:p>
            <a:r>
              <a:rPr lang="en-US" dirty="0" smtClean="0"/>
              <a:t>(Click on icon to place picture)</a:t>
            </a:r>
            <a:endParaRPr lang="en-US" dirty="0"/>
          </a:p>
        </p:txBody>
      </p:sp>
      <p:sp>
        <p:nvSpPr>
          <p:cNvPr id="28" name="Picture Placeholder 3"/>
          <p:cNvSpPr>
            <a:spLocks noGrp="1"/>
          </p:cNvSpPr>
          <p:nvPr>
            <p:ph type="pic" sz="quarter" idx="14" hasCustomPrompt="1"/>
          </p:nvPr>
        </p:nvSpPr>
        <p:spPr>
          <a:xfrm>
            <a:off x="4259264" y="1528763"/>
            <a:ext cx="1728786" cy="3124200"/>
          </a:xfrm>
        </p:spPr>
        <p:txBody>
          <a:bodyPr/>
          <a:lstStyle>
            <a:lvl1pPr marL="0" indent="0" algn="ctr">
              <a:buNone/>
              <a:defRPr baseline="0"/>
            </a:lvl1pPr>
          </a:lstStyle>
          <a:p>
            <a:r>
              <a:rPr lang="en-US" dirty="0" smtClean="0"/>
              <a:t>(Click on icon to place picture)</a:t>
            </a:r>
            <a:endParaRPr lang="en-US" dirty="0"/>
          </a:p>
        </p:txBody>
      </p:sp>
      <p:sp>
        <p:nvSpPr>
          <p:cNvPr id="29" name="Picture Placeholder 3"/>
          <p:cNvSpPr>
            <a:spLocks noGrp="1"/>
          </p:cNvSpPr>
          <p:nvPr>
            <p:ph type="pic" sz="quarter" idx="15" hasCustomPrompt="1"/>
          </p:nvPr>
        </p:nvSpPr>
        <p:spPr>
          <a:xfrm>
            <a:off x="6132513" y="1520825"/>
            <a:ext cx="1728786" cy="1476375"/>
          </a:xfrm>
        </p:spPr>
        <p:txBody>
          <a:bodyPr/>
          <a:lstStyle>
            <a:lvl1pPr marL="0" indent="0" algn="ctr">
              <a:buNone/>
              <a:defRPr baseline="0"/>
            </a:lvl1pPr>
          </a:lstStyle>
          <a:p>
            <a:r>
              <a:rPr lang="en-US" dirty="0" smtClean="0"/>
              <a:t>(Click on icon to place picture)</a:t>
            </a:r>
            <a:endParaRPr lang="en-US" dirty="0"/>
          </a:p>
        </p:txBody>
      </p:sp>
      <p:sp>
        <p:nvSpPr>
          <p:cNvPr id="30" name="Picture Placeholder 3"/>
          <p:cNvSpPr>
            <a:spLocks noGrp="1"/>
          </p:cNvSpPr>
          <p:nvPr>
            <p:ph type="pic" sz="quarter" idx="16" hasCustomPrompt="1"/>
          </p:nvPr>
        </p:nvSpPr>
        <p:spPr>
          <a:xfrm>
            <a:off x="6130925" y="3138489"/>
            <a:ext cx="1728786" cy="1514474"/>
          </a:xfrm>
        </p:spPr>
        <p:txBody>
          <a:bodyPr/>
          <a:lstStyle>
            <a:lvl1pPr marL="0" indent="0" algn="ctr">
              <a:buNone/>
              <a:defRPr baseline="0"/>
            </a:lvl1pPr>
          </a:lstStyle>
          <a:p>
            <a:r>
              <a:rPr lang="en-US" dirty="0" smtClean="0"/>
              <a:t>(Click on icon to place picture)</a:t>
            </a:r>
            <a:endParaRPr lang="en-US" dirty="0"/>
          </a:p>
        </p:txBody>
      </p:sp>
      <p:sp>
        <p:nvSpPr>
          <p:cNvPr id="31" name="Picture Placeholder 3"/>
          <p:cNvSpPr>
            <a:spLocks noGrp="1"/>
          </p:cNvSpPr>
          <p:nvPr>
            <p:ph type="pic" sz="quarter" idx="17" hasCustomPrompt="1"/>
          </p:nvPr>
        </p:nvSpPr>
        <p:spPr>
          <a:xfrm>
            <a:off x="8004176" y="3156877"/>
            <a:ext cx="1763711" cy="3143059"/>
          </a:xfrm>
        </p:spPr>
        <p:txBody>
          <a:bodyPr/>
          <a:lstStyle>
            <a:lvl1pPr marL="0" indent="0" algn="ctr">
              <a:buNone/>
              <a:defRPr baseline="0"/>
            </a:lvl1pPr>
          </a:lstStyle>
          <a:p>
            <a:r>
              <a:rPr lang="en-US" dirty="0" smtClean="0"/>
              <a:t>(Click on icon to place picture)</a:t>
            </a:r>
            <a:endParaRPr lang="en-US" dirty="0"/>
          </a:p>
        </p:txBody>
      </p:sp>
      <p:sp>
        <p:nvSpPr>
          <p:cNvPr id="32" name="Picture Placeholder 3"/>
          <p:cNvSpPr>
            <a:spLocks noGrp="1"/>
          </p:cNvSpPr>
          <p:nvPr>
            <p:ph type="pic" sz="quarter" idx="18" hasCustomPrompt="1"/>
          </p:nvPr>
        </p:nvSpPr>
        <p:spPr>
          <a:xfrm>
            <a:off x="9912350" y="3146427"/>
            <a:ext cx="1763712" cy="1517069"/>
          </a:xfrm>
        </p:spPr>
        <p:txBody>
          <a:bodyPr/>
          <a:lstStyle>
            <a:lvl1pPr marL="0" indent="0" algn="ctr">
              <a:buNone/>
              <a:defRPr baseline="0"/>
            </a:lvl1pPr>
          </a:lstStyle>
          <a:p>
            <a:r>
              <a:rPr lang="en-US" dirty="0" smtClean="0"/>
              <a:t>(Click on icon to place picture)</a:t>
            </a:r>
            <a:endParaRPr lang="en-US" dirty="0"/>
          </a:p>
        </p:txBody>
      </p:sp>
      <p:sp>
        <p:nvSpPr>
          <p:cNvPr id="33" name="Picture Placeholder 3"/>
          <p:cNvSpPr>
            <a:spLocks noGrp="1"/>
          </p:cNvSpPr>
          <p:nvPr>
            <p:ph type="pic" sz="quarter" idx="19" hasCustomPrompt="1"/>
          </p:nvPr>
        </p:nvSpPr>
        <p:spPr>
          <a:xfrm>
            <a:off x="9912348" y="4797425"/>
            <a:ext cx="1763715" cy="1511300"/>
          </a:xfrm>
        </p:spPr>
        <p:txBody>
          <a:bodyPr/>
          <a:lstStyle>
            <a:lvl1pPr marL="0" indent="0" algn="ctr">
              <a:buNone/>
              <a:defRPr baseline="0"/>
            </a:lvl1pPr>
          </a:lstStyle>
          <a:p>
            <a:r>
              <a:rPr lang="en-US" dirty="0" smtClean="0"/>
              <a:t>(Click on icon to place picture)</a:t>
            </a:r>
            <a:endParaRPr lang="en-US" dirty="0"/>
          </a:p>
        </p:txBody>
      </p:sp>
      <p:sp>
        <p:nvSpPr>
          <p:cNvPr id="34" name="TextBox 33"/>
          <p:cNvSpPr txBox="1"/>
          <p:nvPr userDrawn="1"/>
        </p:nvSpPr>
        <p:spPr>
          <a:xfrm>
            <a:off x="9912349" y="6308725"/>
            <a:ext cx="1763713" cy="549275"/>
          </a:xfrm>
          <a:prstGeom prst="rect">
            <a:avLst/>
          </a:prstGeom>
          <a:noFill/>
        </p:spPr>
        <p:txBody>
          <a:bodyPr wrap="square" lIns="0" tIns="0" rIns="0" bIns="0" rtlCol="0" anchor="ctr" anchorCtr="0">
            <a:noAutofit/>
          </a:bodyPr>
          <a:lstStyle/>
          <a:p>
            <a:pPr algn="r">
              <a:spcBef>
                <a:spcPts val="600"/>
              </a:spcBef>
            </a:pPr>
            <a:r>
              <a:rPr lang="en-US" sz="1000" dirty="0" smtClean="0">
                <a:solidFill>
                  <a:srgbClr val="232382"/>
                </a:solidFill>
              </a:rPr>
              <a:t>Slide </a:t>
            </a:r>
            <a:fld id="{14752267-C8D5-4E74-92F1-EF38868350E6}" type="slidenum">
              <a:rPr lang="en-US" sz="1000" smtClean="0">
                <a:solidFill>
                  <a:srgbClr val="232382"/>
                </a:solidFill>
              </a:rPr>
              <a:pPr algn="r">
                <a:spcBef>
                  <a:spcPts val="600"/>
                </a:spcBef>
              </a:pPr>
              <a:t>‹#›</a:t>
            </a:fld>
            <a:endParaRPr lang="en-US" sz="1000" dirty="0" smtClean="0">
              <a:solidFill>
                <a:srgbClr val="232382"/>
              </a:solidFill>
            </a:endParaRPr>
          </a:p>
        </p:txBody>
      </p:sp>
      <p:sp>
        <p:nvSpPr>
          <p:cNvPr id="35" name="Footer Placeholder 4"/>
          <p:cNvSpPr>
            <a:spLocks noGrp="1"/>
          </p:cNvSpPr>
          <p:nvPr>
            <p:ph type="ftr" sz="quarter" idx="3"/>
          </p:nvPr>
        </p:nvSpPr>
        <p:spPr>
          <a:xfrm>
            <a:off x="515937" y="6308725"/>
            <a:ext cx="9251951" cy="549275"/>
          </a:xfrm>
          <a:prstGeom prst="rect">
            <a:avLst/>
          </a:prstGeom>
        </p:spPr>
        <p:txBody>
          <a:bodyPr vert="horz" lIns="0" tIns="0" rIns="0" bIns="0" rtlCol="0" anchor="ctr" anchorCtr="0"/>
          <a:lstStyle>
            <a:lvl1pPr algn="l">
              <a:defRPr sz="1000">
                <a:solidFill>
                  <a:srgbClr val="232382"/>
                </a:solidFill>
              </a:defRPr>
            </a:lvl1pPr>
          </a:lstStyle>
          <a:p>
            <a:r>
              <a:rPr lang="en-US" dirty="0" smtClean="0"/>
              <a:t>Dr. Holger Klus · Head of Company Digital Transformation · Devopsdays · Bogotá · May 25-26, 2019</a:t>
            </a:r>
            <a:endParaRPr lang="en-US" dirty="0"/>
          </a:p>
        </p:txBody>
      </p:sp>
      <p:sp>
        <p:nvSpPr>
          <p:cNvPr id="36" name="Rectangle 35"/>
          <p:cNvSpPr/>
          <p:nvPr userDrawn="1"/>
        </p:nvSpPr>
        <p:spPr>
          <a:xfrm>
            <a:off x="515937" y="6688292"/>
            <a:ext cx="11086838" cy="107722"/>
          </a:xfrm>
          <a:prstGeom prst="rect">
            <a:avLst/>
          </a:prstGeom>
        </p:spPr>
        <p:txBody>
          <a:bodyPr wrap="square" lIns="0" tIns="0" rIns="0" bIns="0">
            <a:spAutoFit/>
          </a:bodyPr>
          <a:lstStyle/>
          <a:p>
            <a:pPr algn="l"/>
            <a:r>
              <a:rPr lang="en-US" sz="700" dirty="0" smtClean="0">
                <a:solidFill>
                  <a:srgbClr val="BCBCBC"/>
                </a:solidFill>
              </a:rPr>
              <a:t>This document is the property of ROSEN Swiss AG who will safeguard its rights according to the civil and penal provisions of law. No part of this document may be reproduced or disclosed to any other party without the prior permission of ROSEN.</a:t>
            </a: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2482" y="466725"/>
            <a:ext cx="2123580" cy="615600"/>
          </a:xfrm>
          <a:prstGeom prst="rect">
            <a:avLst/>
          </a:prstGeom>
        </p:spPr>
      </p:pic>
    </p:spTree>
    <p:extLst>
      <p:ext uri="{BB962C8B-B14F-4D97-AF65-F5344CB8AC3E}">
        <p14:creationId xmlns:p14="http://schemas.microsoft.com/office/powerpoint/2010/main" val="186637465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Slide ROSEN General">
    <p:spTree>
      <p:nvGrpSpPr>
        <p:cNvPr id="1" name=""/>
        <p:cNvGrpSpPr/>
        <p:nvPr/>
      </p:nvGrpSpPr>
      <p:grpSpPr>
        <a:xfrm>
          <a:off x="0" y="0"/>
          <a:ext cx="0" cy="0"/>
          <a:chOff x="0" y="0"/>
          <a:chExt cx="0" cy="0"/>
        </a:xfrm>
      </p:grpSpPr>
      <p:sp>
        <p:nvSpPr>
          <p:cNvPr id="40" name="TextBox 39"/>
          <p:cNvSpPr txBox="1"/>
          <p:nvPr userDrawn="1"/>
        </p:nvSpPr>
        <p:spPr>
          <a:xfrm>
            <a:off x="515939" y="4731569"/>
            <a:ext cx="6389958" cy="1271179"/>
          </a:xfrm>
          <a:prstGeom prst="rect">
            <a:avLst/>
          </a:prstGeom>
          <a:noFill/>
        </p:spPr>
        <p:txBody>
          <a:bodyPr wrap="square" lIns="0" tIns="0" rIns="0" bIns="0" rtlCol="0">
            <a:noAutofit/>
          </a:bodyPr>
          <a:lstStyle/>
          <a:p>
            <a:pPr>
              <a:spcBef>
                <a:spcPts val="600"/>
              </a:spcBef>
            </a:pPr>
            <a:r>
              <a:rPr lang="en-US" sz="3200" b="1" cap="all" baseline="0" dirty="0" smtClean="0">
                <a:solidFill>
                  <a:schemeClr val="tx1"/>
                </a:solidFill>
              </a:rPr>
              <a:t>THANK YOU FOR JOINING </a:t>
            </a:r>
            <a:br>
              <a:rPr lang="en-US" sz="3200" b="1" cap="all" baseline="0" dirty="0" smtClean="0">
                <a:solidFill>
                  <a:schemeClr val="tx1"/>
                </a:solidFill>
              </a:rPr>
            </a:br>
            <a:r>
              <a:rPr lang="en-US" sz="3200" b="1" cap="all" baseline="0" dirty="0" smtClean="0">
                <a:solidFill>
                  <a:schemeClr val="tx1"/>
                </a:solidFill>
              </a:rPr>
              <a:t>THIS PRESENTATION.</a:t>
            </a:r>
          </a:p>
        </p:txBody>
      </p:sp>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479955"/>
            <a:ext cx="11157861" cy="3422127"/>
          </a:xfrm>
          <a:prstGeom prst="rect">
            <a:avLst/>
          </a:prstGeom>
        </p:spPr>
      </p:pic>
      <p:sp>
        <p:nvSpPr>
          <p:cNvPr id="20" name="Rectangle 19"/>
          <p:cNvSpPr/>
          <p:nvPr userDrawn="1"/>
        </p:nvSpPr>
        <p:spPr>
          <a:xfrm>
            <a:off x="544738" y="5818934"/>
            <a:ext cx="828000" cy="504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2595" y="5939982"/>
            <a:ext cx="2123580" cy="615600"/>
          </a:xfrm>
          <a:prstGeom prst="rect">
            <a:avLst/>
          </a:prstGeom>
        </p:spPr>
      </p:pic>
    </p:spTree>
    <p:extLst>
      <p:ext uri="{BB962C8B-B14F-4D97-AF65-F5344CB8AC3E}">
        <p14:creationId xmlns:p14="http://schemas.microsoft.com/office/powerpoint/2010/main" val="35981759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5" name="Text Placeholder 1"/>
          <p:cNvSpPr>
            <a:spLocks noGrp="1"/>
          </p:cNvSpPr>
          <p:nvPr>
            <p:ph type="body" sz="quarter" idx="12"/>
          </p:nvPr>
        </p:nvSpPr>
        <p:spPr>
          <a:xfrm>
            <a:off x="515938" y="1520826"/>
            <a:ext cx="11088687" cy="4779111"/>
          </a:xfrm>
        </p:spPr>
        <p:txBody>
          <a:bodyPr/>
          <a:lstStyle>
            <a:lvl1pPr marL="0" indent="0">
              <a:buNone/>
              <a:defRPr sz="2200"/>
            </a:lvl1pPr>
            <a:lvl2pPr marL="358775" indent="-266700">
              <a:buFont typeface="Arial" panose="020B0604020202020204" pitchFamily="34" charset="0"/>
              <a:buChar char="•"/>
              <a:tabLst>
                <a:tab pos="358775" algn="l"/>
                <a:tab pos="542925" algn="l"/>
                <a:tab pos="809625" algn="l"/>
              </a:tabLst>
              <a:defRPr sz="2200"/>
            </a:lvl2pPr>
            <a:lvl3pPr marL="625475" indent="-266700">
              <a:buFont typeface="Arial" panose="020B0604020202020204" pitchFamily="34" charset="0"/>
              <a:buChar char="•"/>
              <a:tabLst>
                <a:tab pos="266700" algn="l"/>
                <a:tab pos="625475" algn="l"/>
                <a:tab pos="809625" algn="l"/>
              </a:tabLst>
              <a:defRPr sz="2200"/>
            </a:lvl3pPr>
            <a:lvl4pPr marL="898525" indent="-273050">
              <a:buFont typeface="Arial" panose="020B0604020202020204" pitchFamily="34" charset="0"/>
              <a:buChar char="•"/>
              <a:tabLst>
                <a:tab pos="266700" algn="l"/>
                <a:tab pos="542925" algn="l"/>
                <a:tab pos="898525" algn="l"/>
              </a:tabLst>
              <a:defRPr sz="2000"/>
            </a:lvl4pPr>
            <a:lvl5pPr marL="1165225" indent="-266700">
              <a:buFont typeface="Arial" panose="020B0604020202020204"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lang="en-US" dirty="0"/>
          </a:p>
        </p:txBody>
      </p:sp>
      <p:sp>
        <p:nvSpPr>
          <p:cNvPr id="26" name="Title 1"/>
          <p:cNvSpPr>
            <a:spLocks noGrp="1"/>
          </p:cNvSpPr>
          <p:nvPr>
            <p:ph type="title" hasCustomPrompt="1"/>
          </p:nvPr>
        </p:nvSpPr>
        <p:spPr>
          <a:xfrm>
            <a:off x="515938" y="476250"/>
            <a:ext cx="7343775" cy="757238"/>
          </a:xfrm>
        </p:spPr>
        <p:txBody>
          <a:bodyPr/>
          <a:lstStyle>
            <a:lvl1pPr>
              <a:lnSpc>
                <a:spcPts val="2800"/>
              </a:lnSpc>
              <a:defRPr cap="all" baseline="0"/>
            </a:lvl1pPr>
          </a:lstStyle>
          <a:p>
            <a:r>
              <a:rPr lang="en-US" dirty="0" smtClean="0"/>
              <a:t>INSERT SLIDE TITLE HERE</a:t>
            </a:r>
            <a:endParaRPr lang="en-US" dirty="0"/>
          </a:p>
        </p:txBody>
      </p:sp>
      <p:sp>
        <p:nvSpPr>
          <p:cNvPr id="27" name="Rectangle 26"/>
          <p:cNvSpPr/>
          <p:nvPr userDrawn="1"/>
        </p:nvSpPr>
        <p:spPr>
          <a:xfrm>
            <a:off x="515938" y="1251469"/>
            <a:ext cx="684000" cy="468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82612" y="468631"/>
            <a:ext cx="2622547" cy="760243"/>
          </a:xfrm>
          <a:prstGeom prst="rect">
            <a:avLst/>
          </a:prstGeom>
        </p:spPr>
      </p:pic>
      <p:sp>
        <p:nvSpPr>
          <p:cNvPr id="29" name="Rectangle 28"/>
          <p:cNvSpPr/>
          <p:nvPr userDrawn="1"/>
        </p:nvSpPr>
        <p:spPr>
          <a:xfrm>
            <a:off x="-1180617" y="567437"/>
            <a:ext cx="875818" cy="231227"/>
          </a:xfrm>
          <a:prstGeom prst="rect">
            <a:avLst/>
          </a:prstGeom>
          <a:solidFill>
            <a:srgbClr val="2323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t>035/035/130</a:t>
            </a:r>
            <a:endParaRPr lang="en-US" sz="800" b="0" dirty="0"/>
          </a:p>
        </p:txBody>
      </p:sp>
      <p:sp>
        <p:nvSpPr>
          <p:cNvPr id="30" name="Rectangle 29"/>
          <p:cNvSpPr/>
          <p:nvPr userDrawn="1"/>
        </p:nvSpPr>
        <p:spPr>
          <a:xfrm>
            <a:off x="-1183795" y="841083"/>
            <a:ext cx="875818" cy="231227"/>
          </a:xfrm>
          <a:prstGeom prst="rect">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t>1</a:t>
            </a:r>
            <a:r>
              <a:rPr lang="en-US" sz="800" dirty="0" smtClean="0"/>
              <a:t>77/022/046</a:t>
            </a:r>
            <a:endParaRPr lang="en-US" sz="800" b="0" dirty="0"/>
          </a:p>
        </p:txBody>
      </p:sp>
      <p:sp>
        <p:nvSpPr>
          <p:cNvPr id="31" name="Rectangle 30"/>
          <p:cNvSpPr/>
          <p:nvPr userDrawn="1"/>
        </p:nvSpPr>
        <p:spPr>
          <a:xfrm>
            <a:off x="-1183796" y="1426061"/>
            <a:ext cx="875818" cy="231227"/>
          </a:xfrm>
          <a:prstGeom prst="rect">
            <a:avLst/>
          </a:prstGeom>
          <a:solidFill>
            <a:srgbClr val="50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smtClean="0"/>
              <a:t>80/100/145</a:t>
            </a:r>
            <a:endParaRPr lang="en-US" sz="800" b="0" dirty="0"/>
          </a:p>
        </p:txBody>
      </p:sp>
      <p:sp>
        <p:nvSpPr>
          <p:cNvPr id="32" name="Rectangle 31"/>
          <p:cNvSpPr/>
          <p:nvPr userDrawn="1"/>
        </p:nvSpPr>
        <p:spPr>
          <a:xfrm>
            <a:off x="-1180617" y="1726821"/>
            <a:ext cx="875818" cy="231227"/>
          </a:xfrm>
          <a:prstGeom prst="rect">
            <a:avLst/>
          </a:prstGeom>
          <a:solidFill>
            <a:srgbClr val="B4C8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rPr>
              <a:t>180/200/230</a:t>
            </a:r>
          </a:p>
        </p:txBody>
      </p:sp>
      <p:sp>
        <p:nvSpPr>
          <p:cNvPr id="33" name="Rectangle 32"/>
          <p:cNvSpPr/>
          <p:nvPr userDrawn="1"/>
        </p:nvSpPr>
        <p:spPr>
          <a:xfrm>
            <a:off x="-1186975" y="2344208"/>
            <a:ext cx="875818" cy="231227"/>
          </a:xfrm>
          <a:prstGeom prst="rect">
            <a:avLst/>
          </a:prstGeom>
          <a:solidFill>
            <a:srgbClr val="1395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019/149/217</a:t>
            </a:r>
            <a:endParaRPr lang="en-US" sz="800" dirty="0">
              <a:solidFill>
                <a:schemeClr val="tx1"/>
              </a:solidFill>
            </a:endParaRPr>
          </a:p>
        </p:txBody>
      </p:sp>
      <p:sp>
        <p:nvSpPr>
          <p:cNvPr id="34" name="Rectangle 33"/>
          <p:cNvSpPr/>
          <p:nvPr userDrawn="1"/>
        </p:nvSpPr>
        <p:spPr>
          <a:xfrm>
            <a:off x="-1183796" y="2653206"/>
            <a:ext cx="875818" cy="231227"/>
          </a:xfrm>
          <a:prstGeom prst="rect">
            <a:avLst/>
          </a:prstGeom>
          <a:solidFill>
            <a:srgbClr val="137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solidFill>
                  <a:schemeClr val="tx1"/>
                </a:solidFill>
              </a:rPr>
              <a:t>019/124/119</a:t>
            </a:r>
            <a:endParaRPr lang="en-US" sz="800" dirty="0">
              <a:solidFill>
                <a:schemeClr val="tx1"/>
              </a:solidFill>
            </a:endParaRPr>
          </a:p>
        </p:txBody>
      </p:sp>
      <p:sp>
        <p:nvSpPr>
          <p:cNvPr id="35" name="Rectangle 34"/>
          <p:cNvSpPr/>
          <p:nvPr userDrawn="1"/>
        </p:nvSpPr>
        <p:spPr>
          <a:xfrm>
            <a:off x="-1183796" y="2964154"/>
            <a:ext cx="875818" cy="231227"/>
          </a:xfrm>
          <a:prstGeom prst="rect">
            <a:avLst/>
          </a:prstGeom>
          <a:solidFill>
            <a:srgbClr val="7298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solidFill>
                  <a:schemeClr val="tx1"/>
                </a:solidFill>
              </a:rPr>
              <a:t>114/152/066</a:t>
            </a:r>
            <a:endParaRPr lang="en-US" sz="800" dirty="0">
              <a:solidFill>
                <a:schemeClr val="tx1"/>
              </a:solidFill>
            </a:endParaRPr>
          </a:p>
        </p:txBody>
      </p:sp>
      <p:sp>
        <p:nvSpPr>
          <p:cNvPr id="36" name="Rectangle 35"/>
          <p:cNvSpPr/>
          <p:nvPr userDrawn="1"/>
        </p:nvSpPr>
        <p:spPr>
          <a:xfrm>
            <a:off x="-1180617" y="3264914"/>
            <a:ext cx="875818" cy="231227"/>
          </a:xfrm>
          <a:prstGeom prst="rect">
            <a:avLst/>
          </a:prstGeom>
          <a:solidFill>
            <a:srgbClr val="C5D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smtClean="0">
                <a:solidFill>
                  <a:schemeClr val="tx1"/>
                </a:solidFill>
              </a:rPr>
              <a:t>197/216/100</a:t>
            </a:r>
            <a:endParaRPr lang="en-GB" sz="800">
              <a:solidFill>
                <a:schemeClr val="tx1"/>
              </a:solidFill>
            </a:endParaRPr>
          </a:p>
        </p:txBody>
      </p:sp>
      <p:sp>
        <p:nvSpPr>
          <p:cNvPr id="37" name="Rectangle 36"/>
          <p:cNvSpPr/>
          <p:nvPr userDrawn="1"/>
        </p:nvSpPr>
        <p:spPr>
          <a:xfrm>
            <a:off x="-1170361" y="3560929"/>
            <a:ext cx="875818" cy="231227"/>
          </a:xfrm>
          <a:prstGeom prst="rect">
            <a:avLst/>
          </a:prstGeom>
          <a:solidFill>
            <a:srgbClr val="B2B6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solidFill>
                  <a:schemeClr val="tx1"/>
                </a:solidFill>
              </a:rPr>
              <a:t>178/182/141</a:t>
            </a:r>
            <a:endParaRPr lang="en-US" sz="800" dirty="0">
              <a:solidFill>
                <a:schemeClr val="tx1"/>
              </a:solidFill>
            </a:endParaRPr>
          </a:p>
        </p:txBody>
      </p:sp>
      <p:sp>
        <p:nvSpPr>
          <p:cNvPr id="38" name="Rectangle 37"/>
          <p:cNvSpPr/>
          <p:nvPr userDrawn="1"/>
        </p:nvSpPr>
        <p:spPr>
          <a:xfrm>
            <a:off x="-1180617" y="3853451"/>
            <a:ext cx="875818" cy="231227"/>
          </a:xfrm>
          <a:prstGeom prst="rect">
            <a:avLst/>
          </a:prstGeom>
          <a:solidFill>
            <a:srgbClr val="E8C4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solidFill>
                  <a:schemeClr val="tx1"/>
                </a:solidFill>
              </a:rPr>
              <a:t>232/196/034</a:t>
            </a:r>
            <a:endParaRPr lang="en-US" sz="800" dirty="0">
              <a:solidFill>
                <a:schemeClr val="tx1"/>
              </a:solidFill>
            </a:endParaRPr>
          </a:p>
        </p:txBody>
      </p:sp>
      <p:sp>
        <p:nvSpPr>
          <p:cNvPr id="39" name="Rectangle 38"/>
          <p:cNvSpPr/>
          <p:nvPr userDrawn="1"/>
        </p:nvSpPr>
        <p:spPr>
          <a:xfrm>
            <a:off x="-1183796" y="4160931"/>
            <a:ext cx="875818" cy="231227"/>
          </a:xfrm>
          <a:prstGeom prst="rect">
            <a:avLst/>
          </a:prstGeom>
          <a:solidFill>
            <a:srgbClr val="8F49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solidFill>
                  <a:schemeClr val="tx1"/>
                </a:solidFill>
              </a:rPr>
              <a:t>143/073/124</a:t>
            </a:r>
            <a:endParaRPr lang="en-US" sz="800" dirty="0">
              <a:solidFill>
                <a:schemeClr val="tx1"/>
              </a:solidFill>
            </a:endParaRPr>
          </a:p>
        </p:txBody>
      </p:sp>
      <p:sp>
        <p:nvSpPr>
          <p:cNvPr id="40" name="Rectangle 39"/>
          <p:cNvSpPr/>
          <p:nvPr userDrawn="1"/>
        </p:nvSpPr>
        <p:spPr>
          <a:xfrm>
            <a:off x="-1180617" y="4445215"/>
            <a:ext cx="875818" cy="231227"/>
          </a:xfrm>
          <a:prstGeom prst="rect">
            <a:avLst/>
          </a:prstGeom>
          <a:solidFill>
            <a:srgbClr val="5F1D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095/029/121</a:t>
            </a:r>
            <a:endParaRPr lang="en-US" sz="800" dirty="0">
              <a:solidFill>
                <a:schemeClr val="bg1"/>
              </a:solidFill>
            </a:endParaRPr>
          </a:p>
        </p:txBody>
      </p:sp>
      <p:sp>
        <p:nvSpPr>
          <p:cNvPr id="41" name="Rectangle 40"/>
          <p:cNvSpPr/>
          <p:nvPr userDrawn="1"/>
        </p:nvSpPr>
        <p:spPr>
          <a:xfrm>
            <a:off x="-1183796" y="4752695"/>
            <a:ext cx="875818" cy="231227"/>
          </a:xfrm>
          <a:prstGeom prst="rect">
            <a:avLst/>
          </a:prstGeom>
          <a:solidFill>
            <a:srgbClr val="3C50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t>060/080/100</a:t>
            </a:r>
            <a:endParaRPr lang="en-US" sz="800" dirty="0"/>
          </a:p>
        </p:txBody>
      </p:sp>
      <p:sp>
        <p:nvSpPr>
          <p:cNvPr id="42" name="Rectangle 41"/>
          <p:cNvSpPr/>
          <p:nvPr userDrawn="1"/>
        </p:nvSpPr>
        <p:spPr>
          <a:xfrm>
            <a:off x="-1180617" y="5061693"/>
            <a:ext cx="875818" cy="231227"/>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solidFill>
                  <a:schemeClr val="tx1"/>
                </a:solidFill>
              </a:rPr>
              <a:t>185/185/185</a:t>
            </a:r>
            <a:endParaRPr lang="en-US" sz="800" dirty="0">
              <a:solidFill>
                <a:schemeClr val="tx1"/>
              </a:solidFill>
            </a:endParaRPr>
          </a:p>
        </p:txBody>
      </p:sp>
      <p:sp>
        <p:nvSpPr>
          <p:cNvPr id="43" name="TextBox 42"/>
          <p:cNvSpPr txBox="1"/>
          <p:nvPr userDrawn="1"/>
        </p:nvSpPr>
        <p:spPr>
          <a:xfrm>
            <a:off x="9842886" y="6369332"/>
            <a:ext cx="1765300" cy="266242"/>
          </a:xfrm>
          <a:prstGeom prst="rect">
            <a:avLst/>
          </a:prstGeom>
          <a:noFill/>
        </p:spPr>
        <p:txBody>
          <a:bodyPr wrap="square" lIns="0" tIns="0" rIns="0" bIns="0" rtlCol="0" anchor="ctr" anchorCtr="0">
            <a:noAutofit/>
          </a:bodyPr>
          <a:lstStyle/>
          <a:p>
            <a:pPr algn="r">
              <a:spcBef>
                <a:spcPts val="600"/>
              </a:spcBef>
            </a:pPr>
            <a:r>
              <a:rPr lang="en-US" sz="1000" dirty="0" smtClean="0">
                <a:solidFill>
                  <a:srgbClr val="232382"/>
                </a:solidFill>
              </a:rPr>
              <a:t>Slide </a:t>
            </a:r>
            <a:fld id="{14752267-C8D5-4E74-92F1-EF38868350E6}" type="slidenum">
              <a:rPr lang="en-US" sz="1000" smtClean="0">
                <a:solidFill>
                  <a:srgbClr val="232382"/>
                </a:solidFill>
              </a:rPr>
              <a:pPr algn="r">
                <a:spcBef>
                  <a:spcPts val="600"/>
                </a:spcBef>
              </a:pPr>
              <a:t>‹#›</a:t>
            </a:fld>
            <a:endParaRPr lang="en-US" sz="1000" dirty="0" smtClean="0">
              <a:solidFill>
                <a:srgbClr val="232382"/>
              </a:solidFill>
            </a:endParaRPr>
          </a:p>
        </p:txBody>
      </p:sp>
      <p:sp>
        <p:nvSpPr>
          <p:cNvPr id="44" name="Footer Placeholder 4"/>
          <p:cNvSpPr>
            <a:spLocks noGrp="1"/>
          </p:cNvSpPr>
          <p:nvPr>
            <p:ph type="ftr" sz="quarter" idx="3"/>
          </p:nvPr>
        </p:nvSpPr>
        <p:spPr>
          <a:xfrm>
            <a:off x="515937" y="6369332"/>
            <a:ext cx="9234821" cy="266242"/>
          </a:xfrm>
          <a:prstGeom prst="rect">
            <a:avLst/>
          </a:prstGeom>
        </p:spPr>
        <p:txBody>
          <a:bodyPr vert="horz" lIns="0" tIns="0" rIns="0" bIns="0" rtlCol="0" anchor="ctr" anchorCtr="0"/>
          <a:lstStyle>
            <a:lvl1pPr algn="l">
              <a:defRPr sz="1000">
                <a:solidFill>
                  <a:srgbClr val="232382"/>
                </a:solidFill>
              </a:defRPr>
            </a:lvl1pPr>
          </a:lstStyle>
          <a:p>
            <a:r>
              <a:rPr lang="en-US" dirty="0" smtClean="0"/>
              <a:t>Dr. Holger Klus · Head of Company Digital Transformation · Devopsdays · Bogotá · May 25-26, 2019</a:t>
            </a:r>
            <a:endParaRPr lang="en-US" dirty="0"/>
          </a:p>
        </p:txBody>
      </p:sp>
      <p:sp>
        <p:nvSpPr>
          <p:cNvPr id="45" name="Rectangle 44"/>
          <p:cNvSpPr/>
          <p:nvPr userDrawn="1"/>
        </p:nvSpPr>
        <p:spPr>
          <a:xfrm>
            <a:off x="428366" y="6554059"/>
            <a:ext cx="11615351" cy="215444"/>
          </a:xfrm>
          <a:prstGeom prst="rect">
            <a:avLst/>
          </a:prstGeom>
        </p:spPr>
        <p:txBody>
          <a:bodyPr wrap="square">
            <a:spAutoFit/>
          </a:bodyPr>
          <a:lstStyle/>
          <a:p>
            <a:r>
              <a:rPr lang="en-US" sz="800" dirty="0" smtClean="0">
                <a:solidFill>
                  <a:schemeClr val="bg1">
                    <a:lumMod val="65000"/>
                  </a:schemeClr>
                </a:solidFill>
              </a:rPr>
              <a:t>This document is the property of ROSEN Swiss AG who will safeguard its rights according to the civil and penal provisions of law. No part of this document may be reproduced or disclosed to any other party without the prior permission of ROSEN.</a:t>
            </a:r>
          </a:p>
        </p:txBody>
      </p:sp>
    </p:spTree>
    <p:extLst>
      <p:ext uri="{BB962C8B-B14F-4D97-AF65-F5344CB8AC3E}">
        <p14:creationId xmlns:p14="http://schemas.microsoft.com/office/powerpoint/2010/main" val="27891975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515938" y="1520826"/>
            <a:ext cx="11160124" cy="4787899"/>
          </a:xfrm>
          <a:prstGeom prst="rect">
            <a:avLst/>
          </a:prstGeom>
        </p:spPr>
        <p:txBody>
          <a:bodyPr vert="horz" lIns="0" tIns="0" rIns="0" bIns="0" rtlCol="0">
            <a:noAutofit/>
          </a:bodyPr>
          <a:lstStyle/>
          <a:p>
            <a:pPr lvl="0"/>
            <a:r>
              <a:rPr lang="en-US" dirty="0" smtClean="0"/>
              <a:t>Click to edit text </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4" name="Title Placeholder 1"/>
          <p:cNvSpPr>
            <a:spLocks noGrp="1"/>
          </p:cNvSpPr>
          <p:nvPr>
            <p:ph type="title"/>
          </p:nvPr>
        </p:nvSpPr>
        <p:spPr>
          <a:xfrm>
            <a:off x="515938" y="393701"/>
            <a:ext cx="7343775" cy="757238"/>
          </a:xfrm>
          <a:prstGeom prst="rect">
            <a:avLst/>
          </a:prstGeom>
        </p:spPr>
        <p:txBody>
          <a:bodyPr vert="horz" lIns="0" tIns="0" rIns="0" bIns="0" rtlCol="0" anchor="b" anchorCtr="0">
            <a:noAutofit/>
          </a:bodyPr>
          <a:lstStyle/>
          <a:p>
            <a:r>
              <a:rPr lang="en-US" dirty="0" smtClean="0"/>
              <a:t>Click to </a:t>
            </a:r>
            <a:br>
              <a:rPr lang="en-US" dirty="0" smtClean="0"/>
            </a:br>
            <a:r>
              <a:rPr lang="en-US" dirty="0" smtClean="0"/>
              <a:t>edit title</a:t>
            </a:r>
            <a:endParaRPr lang="en-US" dirty="0"/>
          </a:p>
        </p:txBody>
      </p:sp>
      <p:sp>
        <p:nvSpPr>
          <p:cNvPr id="2" name="Footer Placeholder 1"/>
          <p:cNvSpPr>
            <a:spLocks noGrp="1"/>
          </p:cNvSpPr>
          <p:nvPr>
            <p:ph type="ftr" sz="quarter" idx="3"/>
          </p:nvPr>
        </p:nvSpPr>
        <p:spPr>
          <a:xfrm>
            <a:off x="515938" y="6165410"/>
            <a:ext cx="7343775" cy="289711"/>
          </a:xfrm>
          <a:prstGeom prst="rect">
            <a:avLst/>
          </a:prstGeom>
        </p:spPr>
        <p:txBody>
          <a:bodyPr vert="horz" lIns="180000" tIns="0" rIns="0" bIns="0" rtlCol="0" anchor="t" anchorCtr="0"/>
          <a:lstStyle>
            <a:lvl1pPr algn="l">
              <a:defRPr sz="1400">
                <a:solidFill>
                  <a:srgbClr val="232382"/>
                </a:solidFill>
              </a:defRPr>
            </a:lvl1pPr>
          </a:lstStyle>
          <a:p>
            <a:r>
              <a:rPr lang="en-US" dirty="0" smtClean="0"/>
              <a:t>Dr. Holger Klus · Head of Company Digital Transformation · Devopsdays · Bogotá · May 25-26, 2019</a:t>
            </a:r>
          </a:p>
        </p:txBody>
      </p:sp>
    </p:spTree>
    <p:extLst>
      <p:ext uri="{BB962C8B-B14F-4D97-AF65-F5344CB8AC3E}">
        <p14:creationId xmlns:p14="http://schemas.microsoft.com/office/powerpoint/2010/main" val="554568359"/>
      </p:ext>
    </p:extLst>
  </p:cSld>
  <p:clrMap bg1="lt1" tx1="dk1" bg2="lt2" tx2="dk2" accent1="accent1" accent2="accent2" accent3="accent3" accent4="accent4" accent5="accent5" accent6="accent6" hlink="hlink" folHlink="folHlink"/>
  <p:sldLayoutIdLst>
    <p:sldLayoutId id="2147483798" r:id="rId1"/>
    <p:sldLayoutId id="2147483770" r:id="rId2"/>
    <p:sldLayoutId id="2147483799" r:id="rId3"/>
    <p:sldLayoutId id="2147483800" r:id="rId4"/>
    <p:sldLayoutId id="2147483801" r:id="rId5"/>
    <p:sldLayoutId id="2147483803" r:id="rId6"/>
    <p:sldLayoutId id="2147483802" r:id="rId7"/>
    <p:sldLayoutId id="2147483797" r:id="rId8"/>
    <p:sldLayoutId id="2147483804" r:id="rId9"/>
  </p:sldLayoutIdLst>
  <p:timing>
    <p:tnLst>
      <p:par>
        <p:cTn id="1" dur="indefinite" restart="never" nodeType="tmRoot"/>
      </p:par>
    </p:tnLst>
  </p:timing>
  <p:hf sldNum="0" hdr="0" dt="0"/>
  <p:txStyles>
    <p:titleStyle>
      <a:lvl1pPr algn="l" defTabSz="914400" rtl="0" eaLnBrk="1" latinLnBrk="0" hangingPunct="1">
        <a:spcBef>
          <a:spcPct val="0"/>
        </a:spcBef>
        <a:buNone/>
        <a:defRPr sz="2400" b="1" kern="1200" cap="all" baseline="0">
          <a:solidFill>
            <a:schemeClr val="tx1"/>
          </a:solidFill>
          <a:latin typeface="+mj-lt"/>
          <a:ea typeface="+mj-ea"/>
          <a:cs typeface="+mj-cs"/>
        </a:defRPr>
      </a:lvl1pPr>
    </p:titleStyle>
    <p:bodyStyle>
      <a:lvl1pPr marL="342900" marR="0" indent="-3429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tab pos="266700" algn="l"/>
          <a:tab pos="542925" algn="l"/>
          <a:tab pos="809625" algn="l"/>
          <a:tab pos="1076325" algn="l"/>
        </a:tabLst>
        <a:defRPr sz="1800" kern="1200">
          <a:solidFill>
            <a:schemeClr val="tx1"/>
          </a:solidFill>
          <a:latin typeface="+mn-lt"/>
          <a:ea typeface="+mn-ea"/>
          <a:cs typeface="+mn-cs"/>
        </a:defRPr>
      </a:lvl1pPr>
      <a:lvl2pPr marL="265113" marR="0" indent="-265113" algn="l" defTabSz="914400" rtl="0" eaLnBrk="1" fontAlgn="base" latinLnBrk="0" hangingPunct="1">
        <a:lnSpc>
          <a:spcPct val="100000"/>
        </a:lnSpc>
        <a:spcBef>
          <a:spcPts val="600"/>
        </a:spcBef>
        <a:spcAft>
          <a:spcPct val="0"/>
        </a:spcAft>
        <a:buClrTx/>
        <a:buSzTx/>
        <a:buFont typeface="Arial" panose="020B0604020202020204" pitchFamily="34" charset="0"/>
        <a:buChar char="•"/>
        <a:tabLst>
          <a:tab pos="266700" algn="l"/>
          <a:tab pos="542925" algn="l"/>
          <a:tab pos="809625" algn="l"/>
        </a:tabLst>
        <a:defRPr sz="1600" kern="1200">
          <a:solidFill>
            <a:schemeClr val="tx1"/>
          </a:solidFill>
          <a:latin typeface="+mn-lt"/>
          <a:ea typeface="+mn-ea"/>
          <a:cs typeface="+mn-cs"/>
        </a:defRPr>
      </a:lvl2pPr>
      <a:lvl3pPr marL="541338" marR="0" indent="-274638" algn="l" defTabSz="914400" rtl="0" eaLnBrk="1" fontAlgn="base" latinLnBrk="0" hangingPunct="1">
        <a:lnSpc>
          <a:spcPct val="100000"/>
        </a:lnSpc>
        <a:spcBef>
          <a:spcPts val="600"/>
        </a:spcBef>
        <a:spcAft>
          <a:spcPct val="0"/>
        </a:spcAft>
        <a:buClrTx/>
        <a:buSzTx/>
        <a:buFont typeface="Arial" panose="020B0604020202020204" pitchFamily="34" charset="0"/>
        <a:buChar char="•"/>
        <a:tabLst>
          <a:tab pos="266700" algn="l"/>
          <a:tab pos="542925" algn="l"/>
          <a:tab pos="809625" algn="l"/>
          <a:tab pos="1076325" algn="l"/>
        </a:tabLst>
        <a:defRPr sz="1800" kern="1200">
          <a:solidFill>
            <a:schemeClr val="tx1"/>
          </a:solidFill>
          <a:latin typeface="+mn-lt"/>
          <a:ea typeface="+mn-ea"/>
          <a:cs typeface="+mn-cs"/>
        </a:defRPr>
      </a:lvl3pPr>
      <a:lvl4pPr marL="808038" marR="0" indent="-265113" algn="l" defTabSz="914400" rtl="0" eaLnBrk="1" fontAlgn="base" latinLnBrk="0" hangingPunct="1">
        <a:lnSpc>
          <a:spcPct val="100000"/>
        </a:lnSpc>
        <a:spcBef>
          <a:spcPts val="600"/>
        </a:spcBef>
        <a:spcAft>
          <a:spcPct val="0"/>
        </a:spcAft>
        <a:buClrTx/>
        <a:buSzTx/>
        <a:buFont typeface="Arial" panose="020B0604020202020204" pitchFamily="34" charset="0"/>
        <a:buChar char="•"/>
        <a:tabLst>
          <a:tab pos="266700" algn="l"/>
          <a:tab pos="542925" algn="l"/>
          <a:tab pos="809625" algn="l"/>
          <a:tab pos="1076325" algn="l"/>
        </a:tabLst>
        <a:defRPr sz="1800" kern="1200">
          <a:solidFill>
            <a:schemeClr val="tx1"/>
          </a:solidFill>
          <a:latin typeface="+mn-lt"/>
          <a:ea typeface="+mn-ea"/>
          <a:cs typeface="+mn-cs"/>
        </a:defRPr>
      </a:lvl4pPr>
      <a:lvl5pPr marL="1076325" marR="0" indent="-266700" algn="l" defTabSz="1076325" rtl="0" eaLnBrk="1" fontAlgn="base" latinLnBrk="0" hangingPunct="1">
        <a:lnSpc>
          <a:spcPct val="100000"/>
        </a:lnSpc>
        <a:spcBef>
          <a:spcPts val="600"/>
        </a:spcBef>
        <a:spcAft>
          <a:spcPct val="0"/>
        </a:spcAft>
        <a:buClrTx/>
        <a:buSzTx/>
        <a:buFont typeface="Arial" panose="020B0604020202020204" pitchFamily="34" charset="0"/>
        <a:buChar char="•"/>
        <a:tabLst>
          <a:tab pos="266700" algn="l"/>
          <a:tab pos="542925" algn="l"/>
          <a:tab pos="809625" algn="l"/>
          <a:tab pos="1076325" algn="l"/>
        </a:tabLst>
        <a:defRPr sz="1800" kern="1200">
          <a:solidFill>
            <a:schemeClr val="tx1"/>
          </a:solidFill>
          <a:latin typeface="+mn-lt"/>
          <a:ea typeface="+mn-ea"/>
          <a:cs typeface="+mn-cs"/>
        </a:defRPr>
      </a:lvl5pPr>
      <a:lvl6pPr marL="1076325" indent="133350" algn="l" defTabSz="914400" rtl="0" eaLnBrk="1" latinLnBrk="0" hangingPunct="1">
        <a:spcBef>
          <a:spcPct val="20000"/>
        </a:spcBef>
        <a:buFont typeface="Arial" pitchFamily="34" charset="0"/>
        <a:buChar char="•"/>
        <a:tabLst>
          <a:tab pos="266700" algn="l"/>
          <a:tab pos="542925" algn="l"/>
          <a:tab pos="809625" algn="l"/>
          <a:tab pos="1076325" algn="l"/>
        </a:tabLs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0">
          <p15:clr>
            <a:srgbClr val="F26B43"/>
          </p15:clr>
        </p15:guide>
        <p15:guide id="2" pos="325">
          <p15:clr>
            <a:srgbClr val="F26B43"/>
          </p15:clr>
        </p15:guide>
        <p15:guide id="3" orient="horz" pos="527">
          <p15:clr>
            <a:srgbClr val="F26B43"/>
          </p15:clr>
        </p15:guide>
        <p15:guide id="4" orient="horz" pos="777">
          <p15:clr>
            <a:srgbClr val="F26B43"/>
          </p15:clr>
        </p15:guide>
        <p15:guide id="5" orient="horz" pos="958">
          <p15:clr>
            <a:srgbClr val="F26B43"/>
          </p15:clr>
        </p15:guide>
        <p15:guide id="6" orient="horz" pos="1888">
          <p15:clr>
            <a:srgbClr val="F26B43"/>
          </p15:clr>
        </p15:guide>
        <p15:guide id="7" orient="horz" pos="1979">
          <p15:clr>
            <a:srgbClr val="F26B43"/>
          </p15:clr>
        </p15:guide>
        <p15:guide id="8" orient="horz" pos="2931">
          <p15:clr>
            <a:srgbClr val="F26B43"/>
          </p15:clr>
        </p15:guide>
        <p15:guide id="9" orient="horz" pos="3022">
          <p15:clr>
            <a:srgbClr val="F26B43"/>
          </p15:clr>
        </p15:guide>
        <p15:guide id="10" orient="horz" pos="3974">
          <p15:clr>
            <a:srgbClr val="F26B43"/>
          </p15:clr>
        </p15:guide>
        <p15:guide id="11" pos="1413">
          <p15:clr>
            <a:srgbClr val="F26B43"/>
          </p15:clr>
        </p15:guide>
        <p15:guide id="12" pos="1504">
          <p15:clr>
            <a:srgbClr val="F26B43"/>
          </p15:clr>
        </p15:guide>
        <p15:guide id="13" pos="2593">
          <p15:clr>
            <a:srgbClr val="F26B43"/>
          </p15:clr>
        </p15:guide>
        <p15:guide id="14" pos="2683">
          <p15:clr>
            <a:srgbClr val="F26B43"/>
          </p15:clr>
        </p15:guide>
        <p15:guide id="15" pos="3772">
          <p15:clr>
            <a:srgbClr val="F26B43"/>
          </p15:clr>
        </p15:guide>
        <p15:guide id="16" pos="3863">
          <p15:clr>
            <a:srgbClr val="F26B43"/>
          </p15:clr>
        </p15:guide>
        <p15:guide id="17" pos="4951">
          <p15:clr>
            <a:srgbClr val="F26B43"/>
          </p15:clr>
        </p15:guide>
        <p15:guide id="18" pos="5042">
          <p15:clr>
            <a:srgbClr val="F26B43"/>
          </p15:clr>
        </p15:guide>
        <p15:guide id="19" pos="6153" userDrawn="1">
          <p15:clr>
            <a:srgbClr val="F26B43"/>
          </p15:clr>
        </p15:guide>
        <p15:guide id="20" pos="6244" userDrawn="1">
          <p15:clr>
            <a:srgbClr val="F26B43"/>
          </p15:clr>
        </p15:guide>
        <p15:guide id="21" pos="735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tiff"/><Relationship Id="rId4" Type="http://schemas.openxmlformats.org/officeDocument/2006/relationships/image" Target="../media/image33.tif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40.png"/><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9.jpeg"/><Relationship Id="rId7" Type="http://schemas.openxmlformats.org/officeDocument/2006/relationships/image" Target="../media/image29.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9.jpeg"/><Relationship Id="rId7" Type="http://schemas.openxmlformats.org/officeDocument/2006/relationships/image" Target="../media/image29.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2.jpeg"/><Relationship Id="rId7" Type="http://schemas.openxmlformats.org/officeDocument/2006/relationships/image" Target="../media/image16.png"/><Relationship Id="rId12"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19.png"/><Relationship Id="rId5" Type="http://schemas.openxmlformats.org/officeDocument/2006/relationships/image" Target="../media/image14.jpeg"/><Relationship Id="rId10" Type="http://schemas.microsoft.com/office/2007/relationships/hdphoto" Target="../media/hdphoto1.wdp"/><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Transformation @ ROSEN</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a:t>
            </a:r>
            <a:r>
              <a:rPr lang="en-US" dirty="0"/>
              <a:t>· </a:t>
            </a:r>
            <a:r>
              <a:rPr lang="en-US" dirty="0" smtClean="0"/>
              <a:t>Devopsdays · Bogotá · May 25-26, 2019</a:t>
            </a:r>
          </a:p>
        </p:txBody>
      </p:sp>
      <p:pic>
        <p:nvPicPr>
          <p:cNvPr id="4" name="Picture 3"/>
          <p:cNvPicPr>
            <a:picLocks noChangeAspect="1"/>
          </p:cNvPicPr>
          <p:nvPr/>
        </p:nvPicPr>
        <p:blipFill>
          <a:blip r:embed="rId3"/>
          <a:stretch>
            <a:fillRect/>
          </a:stretch>
        </p:blipFill>
        <p:spPr>
          <a:xfrm>
            <a:off x="10266863" y="4308376"/>
            <a:ext cx="1289831" cy="1237399"/>
          </a:xfrm>
          <a:prstGeom prst="rect">
            <a:avLst/>
          </a:prstGeom>
        </p:spPr>
      </p:pic>
    </p:spTree>
    <p:extLst>
      <p:ext uri="{BB962C8B-B14F-4D97-AF65-F5344CB8AC3E}">
        <p14:creationId xmlns:p14="http://schemas.microsoft.com/office/powerpoint/2010/main" val="2955427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 Classification and Interpretation of Sensor Data</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pic>
        <p:nvPicPr>
          <p:cNvPr id="7" name="Picture 6"/>
          <p:cNvPicPr>
            <a:picLocks noChangeAspect="1"/>
          </p:cNvPicPr>
          <p:nvPr/>
        </p:nvPicPr>
        <p:blipFill>
          <a:blip r:embed="rId2"/>
          <a:stretch>
            <a:fillRect/>
          </a:stretch>
        </p:blipFill>
        <p:spPr>
          <a:xfrm>
            <a:off x="515938" y="1600362"/>
            <a:ext cx="8670639" cy="4632577"/>
          </a:xfrm>
          <a:prstGeom prst="rect">
            <a:avLst/>
          </a:prstGeom>
        </p:spPr>
      </p:pic>
      <p:pic>
        <p:nvPicPr>
          <p:cNvPr id="8" name="Picture 7"/>
          <p:cNvPicPr>
            <a:picLocks noChangeAspect="1"/>
          </p:cNvPicPr>
          <p:nvPr/>
        </p:nvPicPr>
        <p:blipFill>
          <a:blip r:embed="rId3"/>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2952982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MACHINE </a:t>
            </a:r>
            <a:r>
              <a:rPr lang="en-US" dirty="0" err="1" smtClean="0"/>
              <a:t>lEARNING</a:t>
            </a:r>
            <a:endParaRPr lang="en-US" dirty="0"/>
          </a:p>
        </p:txBody>
      </p:sp>
      <p:sp>
        <p:nvSpPr>
          <p:cNvPr id="4" name="Footer Placeholder 3"/>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sp>
        <p:nvSpPr>
          <p:cNvPr id="17" name="Text Placeholder 1"/>
          <p:cNvSpPr>
            <a:spLocks noGrp="1"/>
          </p:cNvSpPr>
          <p:nvPr>
            <p:ph type="body" sz="quarter" idx="12"/>
          </p:nvPr>
        </p:nvSpPr>
        <p:spPr>
          <a:xfrm>
            <a:off x="515939" y="1524345"/>
            <a:ext cx="4656353" cy="4779111"/>
          </a:xfrm>
        </p:spPr>
        <p:txBody>
          <a:bodyPr>
            <a:normAutofit/>
          </a:bodyPr>
          <a:lstStyle/>
          <a:p>
            <a:pPr marL="342900" indent="-342900">
              <a:buFont typeface="Arial" panose="020B0604020202020204" pitchFamily="34" charset="0"/>
              <a:buChar char="•"/>
            </a:pPr>
            <a:r>
              <a:rPr lang="en-US" b="1" dirty="0" smtClean="0"/>
              <a:t>Classification</a:t>
            </a:r>
            <a:r>
              <a:rPr lang="en-US" dirty="0" smtClean="0"/>
              <a:t> of installations and anomalies and accurate </a:t>
            </a:r>
            <a:r>
              <a:rPr lang="en-US" b="1" dirty="0" smtClean="0"/>
              <a:t>estimation</a:t>
            </a:r>
            <a:r>
              <a:rPr lang="en-US" dirty="0" smtClean="0"/>
              <a:t> of severity of defects.</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Severe defects threaten the integrity of the pipelines, therefore there is a </a:t>
            </a:r>
            <a:r>
              <a:rPr lang="en-US" b="1" dirty="0" smtClean="0"/>
              <a:t>high risk </a:t>
            </a:r>
            <a:r>
              <a:rPr lang="en-US" dirty="0" smtClean="0"/>
              <a:t>for environment and clients.</a:t>
            </a:r>
          </a:p>
          <a:p>
            <a:endParaRPr lang="en-US" dirty="0" smtClean="0"/>
          </a:p>
          <a:p>
            <a:endParaRPr lang="en-US" dirty="0" smtClean="0"/>
          </a:p>
          <a:p>
            <a:endParaRPr lang="en-US" dirty="0" smtClean="0"/>
          </a:p>
          <a:p>
            <a:pPr>
              <a:lnSpc>
                <a:spcPct val="100000"/>
              </a:lnSpc>
            </a:pPr>
            <a:r>
              <a:rPr lang="en-US" sz="3600" dirty="0" smtClean="0"/>
              <a:t>We address these challenges with </a:t>
            </a:r>
            <a:r>
              <a:rPr lang="en-US" sz="3600" b="1" dirty="0" smtClean="0"/>
              <a:t>machine learning</a:t>
            </a:r>
            <a:r>
              <a:rPr lang="en-US" sz="3600" dirty="0"/>
              <a:t>.</a:t>
            </a:r>
            <a:endParaRPr lang="en-US" sz="3600" dirty="0" smtClean="0"/>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r="-397"/>
          <a:stretch/>
        </p:blipFill>
        <p:spPr>
          <a:xfrm>
            <a:off x="9432601" y="4805299"/>
            <a:ext cx="2174156" cy="1472855"/>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32601" y="3146354"/>
            <a:ext cx="2174156" cy="1509791"/>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32601" y="1524345"/>
            <a:ext cx="2174156" cy="1472855"/>
          </a:xfrm>
          <a:prstGeom prst="rect">
            <a:avLst/>
          </a:prstGeom>
        </p:spPr>
      </p:pic>
      <p:pic>
        <p:nvPicPr>
          <p:cNvPr id="21" name="Picture 20"/>
          <p:cNvPicPr>
            <a:picLocks noChangeAspect="1"/>
          </p:cNvPicPr>
          <p:nvPr/>
        </p:nvPicPr>
        <p:blipFill>
          <a:blip r:embed="rId6"/>
          <a:stretch>
            <a:fillRect/>
          </a:stretch>
        </p:blipFill>
        <p:spPr>
          <a:xfrm>
            <a:off x="5466899" y="2197290"/>
            <a:ext cx="3671094" cy="4080864"/>
          </a:xfrm>
          <a:prstGeom prst="rect">
            <a:avLst/>
          </a:prstGeom>
        </p:spPr>
      </p:pic>
      <p:pic>
        <p:nvPicPr>
          <p:cNvPr id="10" name="Picture 9"/>
          <p:cNvPicPr>
            <a:picLocks noChangeAspect="1"/>
          </p:cNvPicPr>
          <p:nvPr/>
        </p:nvPicPr>
        <p:blipFill>
          <a:blip r:embed="rId7"/>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18691961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pPr marL="285750" indent="-285750">
              <a:buFont typeface="Arial" panose="020B0604020202020204" pitchFamily="34" charset="0"/>
              <a:buChar char="•"/>
            </a:pPr>
            <a:r>
              <a:rPr lang="en-US" dirty="0" smtClean="0"/>
              <a:t>Decision trees (</a:t>
            </a:r>
            <a:r>
              <a:rPr lang="en-US" dirty="0" err="1" smtClean="0"/>
              <a:t>XGBoost</a:t>
            </a:r>
            <a:r>
              <a:rPr lang="en-US" dirty="0" smtClean="0"/>
              <a:t>, </a:t>
            </a:r>
            <a:r>
              <a:rPr lang="en-US" dirty="0" err="1" smtClean="0"/>
              <a:t>CatBoost</a:t>
            </a:r>
            <a:r>
              <a:rPr lang="en-US" dirty="0" smtClean="0"/>
              <a:t>)</a:t>
            </a:r>
          </a:p>
          <a:p>
            <a:pPr marL="285750" indent="-285750">
              <a:buFont typeface="Arial" panose="020B0604020202020204" pitchFamily="34" charset="0"/>
              <a:buChar char="•"/>
            </a:pPr>
            <a:r>
              <a:rPr lang="en-US" dirty="0" smtClean="0"/>
              <a:t>(Unsupervised) </a:t>
            </a:r>
            <a:r>
              <a:rPr lang="en-US" dirty="0" err="1" smtClean="0"/>
              <a:t>Embeddings</a:t>
            </a:r>
            <a:r>
              <a:rPr lang="en-US" dirty="0" smtClean="0"/>
              <a:t> (PCA, t-SNE, UMAP)</a:t>
            </a:r>
          </a:p>
          <a:p>
            <a:pPr marL="285750" indent="-285750">
              <a:buFont typeface="Arial" panose="020B0604020202020204" pitchFamily="34" charset="0"/>
              <a:buChar char="•"/>
            </a:pPr>
            <a:r>
              <a:rPr lang="en-US" dirty="0" smtClean="0"/>
              <a:t>Active Learning</a:t>
            </a:r>
          </a:p>
          <a:p>
            <a:pPr marL="285750" indent="-285750">
              <a:buFont typeface="Arial" panose="020B0604020202020204" pitchFamily="34" charset="0"/>
              <a:buChar char="•"/>
            </a:pPr>
            <a:r>
              <a:rPr lang="en-US" dirty="0" smtClean="0"/>
              <a:t>Convolutional Neural Networks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smtClean="0"/>
              <a:t>Pulltest</a:t>
            </a:r>
            <a:r>
              <a:rPr lang="en-US" dirty="0" smtClean="0"/>
              <a:t> Data</a:t>
            </a:r>
          </a:p>
          <a:p>
            <a:pPr marL="285750" indent="-285750">
              <a:buFont typeface="Arial" panose="020B0604020202020204" pitchFamily="34" charset="0"/>
              <a:buChar char="•"/>
            </a:pPr>
            <a:r>
              <a:rPr lang="en-US" dirty="0" smtClean="0"/>
              <a:t>Field Data</a:t>
            </a:r>
          </a:p>
          <a:p>
            <a:pPr marL="285750" indent="-285750">
              <a:buFont typeface="Arial" panose="020B0604020202020204" pitchFamily="34" charset="0"/>
              <a:buChar char="•"/>
            </a:pPr>
            <a:r>
              <a:rPr lang="en-US" dirty="0" smtClean="0"/>
              <a:t>Synthetic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smtClean="0"/>
              <a:t>GoDocker</a:t>
            </a:r>
            <a:r>
              <a:rPr lang="en-US" dirty="0" smtClean="0"/>
              <a:t> Cluster with 500 Nodes</a:t>
            </a:r>
          </a:p>
          <a:p>
            <a:pPr marL="285750" indent="-285750">
              <a:buFont typeface="Arial" panose="020B0604020202020204" pitchFamily="34" charset="0"/>
              <a:buChar char="•"/>
            </a:pPr>
            <a:r>
              <a:rPr lang="en-US" dirty="0" smtClean="0"/>
              <a:t>Compute Clusters</a:t>
            </a:r>
          </a:p>
          <a:p>
            <a:pPr marL="285750" indent="-285750">
              <a:buFont typeface="Arial" panose="020B0604020202020204" pitchFamily="34" charset="0"/>
              <a:buChar char="•"/>
            </a:pPr>
            <a:r>
              <a:rPr lang="en-US" dirty="0" smtClean="0"/>
              <a:t>Several GPUs (Tesla V100, P100, M60)</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4" name="Title 3"/>
          <p:cNvSpPr>
            <a:spLocks noGrp="1"/>
          </p:cNvSpPr>
          <p:nvPr>
            <p:ph type="title"/>
          </p:nvPr>
        </p:nvSpPr>
        <p:spPr/>
        <p:txBody>
          <a:bodyPr/>
          <a:lstStyle/>
          <a:p>
            <a:r>
              <a:rPr lang="en-US" dirty="0" smtClean="0"/>
              <a:t>Classification with Machine Learning</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pic>
        <p:nvPicPr>
          <p:cNvPr id="7" name="Picture 6"/>
          <p:cNvPicPr>
            <a:picLocks noChangeAspect="1"/>
          </p:cNvPicPr>
          <p:nvPr/>
        </p:nvPicPr>
        <p:blipFill>
          <a:blip r:embed="rId2"/>
          <a:stretch>
            <a:fillRect/>
          </a:stretch>
        </p:blipFill>
        <p:spPr>
          <a:xfrm>
            <a:off x="6624919" y="2241951"/>
            <a:ext cx="5051144" cy="3345648"/>
          </a:xfrm>
          <a:prstGeom prst="rect">
            <a:avLst/>
          </a:prstGeom>
        </p:spPr>
      </p:pic>
      <p:pic>
        <p:nvPicPr>
          <p:cNvPr id="8" name="Picture 7"/>
          <p:cNvPicPr>
            <a:picLocks noChangeAspect="1"/>
          </p:cNvPicPr>
          <p:nvPr/>
        </p:nvPicPr>
        <p:blipFill>
          <a:blip r:embed="rId3"/>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35796327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Classification </a:t>
            </a:r>
            <a:r>
              <a:rPr lang="en-US" dirty="0" smtClean="0"/>
              <a:t>with Machine Learning</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sp>
        <p:nvSpPr>
          <p:cNvPr id="2" name="Text Placeholder 1"/>
          <p:cNvSpPr>
            <a:spLocks noGrp="1"/>
          </p:cNvSpPr>
          <p:nvPr>
            <p:ph type="body" sz="quarter" idx="4294967295"/>
          </p:nvPr>
        </p:nvSpPr>
        <p:spPr>
          <a:xfrm>
            <a:off x="9061450" y="4957763"/>
            <a:ext cx="3130550" cy="1281112"/>
          </a:xfrm>
        </p:spPr>
        <p:txBody>
          <a:bodyPr/>
          <a:lstStyle/>
          <a:p>
            <a:r>
              <a:rPr lang="en-US" dirty="0" smtClean="0"/>
              <a:t>Color shows </a:t>
            </a:r>
            <a:r>
              <a:rPr lang="en-US" dirty="0"/>
              <a:t>d</a:t>
            </a:r>
            <a:r>
              <a:rPr lang="en-US" dirty="0" smtClean="0"/>
              <a:t>epths of defects</a:t>
            </a:r>
          </a:p>
          <a:p>
            <a:r>
              <a:rPr lang="en-US" dirty="0" smtClean="0"/>
              <a:t>70,000 data points</a:t>
            </a:r>
            <a:endParaRPr lang="en-US" dirty="0"/>
          </a:p>
        </p:txBody>
      </p:sp>
      <p:pic>
        <p:nvPicPr>
          <p:cNvPr id="5" name="Picture 4"/>
          <p:cNvPicPr>
            <a:picLocks noChangeAspect="1"/>
          </p:cNvPicPr>
          <p:nvPr/>
        </p:nvPicPr>
        <p:blipFill>
          <a:blip r:embed="rId2"/>
          <a:stretch>
            <a:fillRect/>
          </a:stretch>
        </p:blipFill>
        <p:spPr>
          <a:xfrm>
            <a:off x="1953491" y="1308867"/>
            <a:ext cx="6631184" cy="5112246"/>
          </a:xfrm>
          <a:prstGeom prst="rect">
            <a:avLst/>
          </a:prstGeom>
        </p:spPr>
      </p:pic>
      <p:pic>
        <p:nvPicPr>
          <p:cNvPr id="6" name="Picture 5"/>
          <p:cNvPicPr>
            <a:picLocks noChangeAspect="1"/>
          </p:cNvPicPr>
          <p:nvPr/>
        </p:nvPicPr>
        <p:blipFill>
          <a:blip r:embed="rId3"/>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786962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Challenges left?</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sp>
        <p:nvSpPr>
          <p:cNvPr id="4" name="Rectangle 3"/>
          <p:cNvSpPr/>
          <p:nvPr/>
        </p:nvSpPr>
        <p:spPr>
          <a:xfrm>
            <a:off x="515938" y="1638371"/>
            <a:ext cx="10100842" cy="2923877"/>
          </a:xfrm>
          <a:prstGeom prst="rect">
            <a:avLst/>
          </a:prstGeom>
        </p:spPr>
        <p:txBody>
          <a:bodyPr wrap="none">
            <a:spAutoFit/>
          </a:bodyPr>
          <a:lstStyle/>
          <a:p>
            <a:r>
              <a:rPr lang="en-US" sz="2400" dirty="0" smtClean="0"/>
              <a:t>So…recipe for digital transformation:</a:t>
            </a:r>
          </a:p>
          <a:p>
            <a:pPr marL="914400" lvl="1" indent="-457200">
              <a:buFont typeface="+mj-lt"/>
              <a:buAutoNum type="arabicPeriod"/>
            </a:pPr>
            <a:r>
              <a:rPr lang="en-US" sz="2400" i="1" dirty="0" smtClean="0"/>
              <a:t>Take the data</a:t>
            </a:r>
          </a:p>
          <a:p>
            <a:pPr marL="914400" lvl="1" indent="-457200">
              <a:buFont typeface="+mj-lt"/>
              <a:buAutoNum type="arabicPeriod"/>
            </a:pPr>
            <a:r>
              <a:rPr lang="en-US" sz="2400" i="1" dirty="0" smtClean="0"/>
              <a:t>Apply latest digital technologies (like machine learning algorithms)</a:t>
            </a:r>
          </a:p>
          <a:p>
            <a:pPr marL="914400" lvl="1" indent="-457200">
              <a:buFont typeface="+mj-lt"/>
              <a:buAutoNum type="arabicPeriod"/>
            </a:pPr>
            <a:r>
              <a:rPr lang="en-US" sz="2400" i="1" dirty="0" smtClean="0"/>
              <a:t>Deliver results to customer</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a:p>
            <a:r>
              <a:rPr lang="en-US" sz="4000" b="1" i="1" dirty="0" smtClean="0"/>
              <a:t>And that’s it…!??</a:t>
            </a:r>
          </a:p>
        </p:txBody>
      </p:sp>
      <p:pic>
        <p:nvPicPr>
          <p:cNvPr id="5" name="Picture 4"/>
          <p:cNvPicPr>
            <a:picLocks noChangeAspect="1"/>
          </p:cNvPicPr>
          <p:nvPr/>
        </p:nvPicPr>
        <p:blipFill>
          <a:blip r:embed="rId2"/>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41446854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duotone>
              <a:schemeClr val="bg2">
                <a:shade val="45000"/>
                <a:satMod val="135000"/>
              </a:schemeClr>
              <a:prstClr val="white"/>
            </a:duotone>
          </a:blip>
          <a:srcRect b="872"/>
          <a:stretch/>
        </p:blipFill>
        <p:spPr>
          <a:xfrm>
            <a:off x="2649054" y="1307158"/>
            <a:ext cx="8293021" cy="4988504"/>
          </a:xfrm>
          <a:prstGeom prst="rect">
            <a:avLst/>
          </a:prstGeom>
        </p:spPr>
      </p:pic>
      <p:sp>
        <p:nvSpPr>
          <p:cNvPr id="3" name="Title 2"/>
          <p:cNvSpPr>
            <a:spLocks noGrp="1"/>
          </p:cNvSpPr>
          <p:nvPr>
            <p:ph type="title"/>
          </p:nvPr>
        </p:nvSpPr>
        <p:spPr/>
        <p:txBody>
          <a:bodyPr/>
          <a:lstStyle/>
          <a:p>
            <a:r>
              <a:rPr lang="en-US" dirty="0" smtClean="0"/>
              <a:t>Data Quality is Key</a:t>
            </a:r>
            <a:endParaRPr lang="en-US" dirty="0"/>
          </a:p>
        </p:txBody>
      </p:sp>
      <p:sp>
        <p:nvSpPr>
          <p:cNvPr id="4" name="Footer Placeholder 3"/>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grpSp>
        <p:nvGrpSpPr>
          <p:cNvPr id="5" name="Group 4"/>
          <p:cNvGrpSpPr/>
          <p:nvPr/>
        </p:nvGrpSpPr>
        <p:grpSpPr>
          <a:xfrm>
            <a:off x="2603352" y="1536079"/>
            <a:ext cx="8307884" cy="4537874"/>
            <a:chOff x="2603352" y="1536079"/>
            <a:chExt cx="8307884" cy="4537874"/>
          </a:xfrm>
        </p:grpSpPr>
        <p:sp>
          <p:nvSpPr>
            <p:cNvPr id="6" name="Oval 5"/>
            <p:cNvSpPr/>
            <p:nvPr/>
          </p:nvSpPr>
          <p:spPr>
            <a:xfrm>
              <a:off x="5338834" y="3221080"/>
              <a:ext cx="2568730" cy="1242049"/>
            </a:xfrm>
            <a:prstGeom prst="ellipse">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Data Quality</a:t>
              </a:r>
              <a:endParaRPr lang="en-US" sz="3200" b="1" dirty="0">
                <a:solidFill>
                  <a:schemeClr val="bg1"/>
                </a:solidFill>
              </a:endParaRPr>
            </a:p>
          </p:txBody>
        </p:sp>
        <p:sp>
          <p:nvSpPr>
            <p:cNvPr id="7" name="Oval 6"/>
            <p:cNvSpPr/>
            <p:nvPr/>
          </p:nvSpPr>
          <p:spPr>
            <a:xfrm>
              <a:off x="5344756" y="1536079"/>
              <a:ext cx="2565757" cy="942865"/>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Completeness</a:t>
              </a:r>
              <a:endParaRPr lang="en-US" sz="2000" dirty="0">
                <a:solidFill>
                  <a:schemeClr val="tx1"/>
                </a:solidFill>
              </a:endParaRPr>
            </a:p>
          </p:txBody>
        </p:sp>
        <p:sp>
          <p:nvSpPr>
            <p:cNvPr id="8" name="Oval 7"/>
            <p:cNvSpPr/>
            <p:nvPr/>
          </p:nvSpPr>
          <p:spPr>
            <a:xfrm>
              <a:off x="8459076" y="2363844"/>
              <a:ext cx="2452160" cy="908719"/>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Consistency</a:t>
              </a:r>
              <a:endParaRPr lang="en-US" sz="2000" dirty="0">
                <a:solidFill>
                  <a:schemeClr val="tx1"/>
                </a:solidFill>
              </a:endParaRPr>
            </a:p>
          </p:txBody>
        </p:sp>
        <p:sp>
          <p:nvSpPr>
            <p:cNvPr id="9" name="Oval 8"/>
            <p:cNvSpPr/>
            <p:nvPr/>
          </p:nvSpPr>
          <p:spPr>
            <a:xfrm>
              <a:off x="8603032" y="4279733"/>
              <a:ext cx="2164249" cy="936031"/>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Conformity</a:t>
              </a:r>
              <a:endParaRPr lang="en-US" sz="2000" dirty="0">
                <a:solidFill>
                  <a:schemeClr val="tx1"/>
                </a:solidFill>
              </a:endParaRPr>
            </a:p>
          </p:txBody>
        </p:sp>
        <p:sp>
          <p:nvSpPr>
            <p:cNvPr id="10" name="Oval 9"/>
            <p:cNvSpPr/>
            <p:nvPr/>
          </p:nvSpPr>
          <p:spPr>
            <a:xfrm>
              <a:off x="5497156" y="5205264"/>
              <a:ext cx="2260957" cy="868689"/>
            </a:xfrm>
            <a:prstGeom prst="ellipse">
              <a:avLst/>
            </a:prstGeom>
            <a:solidFill>
              <a:srgbClr val="C9D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Accuracy</a:t>
              </a:r>
              <a:endParaRPr lang="en-US" sz="2000" dirty="0">
                <a:solidFill>
                  <a:schemeClr val="tx1"/>
                </a:solidFill>
              </a:endParaRPr>
            </a:p>
          </p:txBody>
        </p:sp>
        <p:sp>
          <p:nvSpPr>
            <p:cNvPr id="11" name="Oval 10"/>
            <p:cNvSpPr/>
            <p:nvPr/>
          </p:nvSpPr>
          <p:spPr>
            <a:xfrm>
              <a:off x="2661606" y="4227110"/>
              <a:ext cx="1859870" cy="1015433"/>
            </a:xfrm>
            <a:prstGeom prst="ellipse">
              <a:avLst/>
            </a:prstGeom>
            <a:solidFill>
              <a:srgbClr val="BCBC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Integrity</a:t>
              </a:r>
              <a:endParaRPr lang="en-US" sz="2000" dirty="0">
                <a:solidFill>
                  <a:schemeClr val="tx1"/>
                </a:solidFill>
              </a:endParaRPr>
            </a:p>
          </p:txBody>
        </p:sp>
        <p:sp>
          <p:nvSpPr>
            <p:cNvPr id="12" name="Oval 11"/>
            <p:cNvSpPr/>
            <p:nvPr/>
          </p:nvSpPr>
          <p:spPr>
            <a:xfrm>
              <a:off x="2603352" y="2363844"/>
              <a:ext cx="1976379" cy="100190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Availability</a:t>
              </a:r>
              <a:endParaRPr lang="en-US" sz="2000" dirty="0">
                <a:solidFill>
                  <a:schemeClr val="tx1"/>
                </a:solidFill>
              </a:endParaRPr>
            </a:p>
          </p:txBody>
        </p:sp>
        <p:cxnSp>
          <p:nvCxnSpPr>
            <p:cNvPr id="14" name="Straight Connector 13"/>
            <p:cNvCxnSpPr>
              <a:stCxn id="12" idx="6"/>
              <a:endCxn id="6" idx="1"/>
            </p:cNvCxnSpPr>
            <p:nvPr/>
          </p:nvCxnSpPr>
          <p:spPr>
            <a:xfrm>
              <a:off x="4579731" y="2864797"/>
              <a:ext cx="1135285" cy="538177"/>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1" idx="6"/>
              <a:endCxn id="6" idx="3"/>
            </p:cNvCxnSpPr>
            <p:nvPr/>
          </p:nvCxnSpPr>
          <p:spPr>
            <a:xfrm flipV="1">
              <a:off x="4521476" y="4281235"/>
              <a:ext cx="1193540" cy="453592"/>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0"/>
              <a:endCxn id="6" idx="4"/>
            </p:cNvCxnSpPr>
            <p:nvPr/>
          </p:nvCxnSpPr>
          <p:spPr>
            <a:xfrm flipH="1" flipV="1">
              <a:off x="6623199" y="4463129"/>
              <a:ext cx="4436" cy="74213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 idx="2"/>
              <a:endCxn id="6" idx="5"/>
            </p:cNvCxnSpPr>
            <p:nvPr/>
          </p:nvCxnSpPr>
          <p:spPr>
            <a:xfrm flipH="1" flipV="1">
              <a:off x="7531382" y="4281235"/>
              <a:ext cx="1071650" cy="46651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 idx="2"/>
              <a:endCxn id="6" idx="7"/>
            </p:cNvCxnSpPr>
            <p:nvPr/>
          </p:nvCxnSpPr>
          <p:spPr>
            <a:xfrm flipH="1">
              <a:off x="7531382" y="2818204"/>
              <a:ext cx="927694" cy="58477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7" idx="4"/>
              <a:endCxn id="6" idx="0"/>
            </p:cNvCxnSpPr>
            <p:nvPr/>
          </p:nvCxnSpPr>
          <p:spPr>
            <a:xfrm flipH="1">
              <a:off x="6623199" y="2478944"/>
              <a:ext cx="4436" cy="74213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a:blip r:embed="rId4"/>
          <a:stretch>
            <a:fillRect/>
          </a:stretch>
        </p:blipFill>
        <p:spPr>
          <a:xfrm>
            <a:off x="7590180" y="140920"/>
            <a:ext cx="1289831" cy="1237399"/>
          </a:xfrm>
          <a:prstGeom prst="rect">
            <a:avLst/>
          </a:prstGeom>
        </p:spPr>
      </p:pic>
    </p:spTree>
    <p:extLst>
      <p:ext uri="{BB962C8B-B14F-4D97-AF65-F5344CB8AC3E}">
        <p14:creationId xmlns:p14="http://schemas.microsoft.com/office/powerpoint/2010/main" val="162348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ground truth – Field verifications</a:t>
            </a:r>
            <a:endParaRPr lang="en-US" dirty="0"/>
          </a:p>
        </p:txBody>
      </p:sp>
      <p:sp>
        <p:nvSpPr>
          <p:cNvPr id="8" name="Footer Placeholder 3"/>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sp>
        <p:nvSpPr>
          <p:cNvPr id="2" name="Text Placeholder 1"/>
          <p:cNvSpPr>
            <a:spLocks noGrp="1"/>
          </p:cNvSpPr>
          <p:nvPr>
            <p:ph type="body" sz="quarter" idx="4294967295"/>
          </p:nvPr>
        </p:nvSpPr>
        <p:spPr>
          <a:xfrm>
            <a:off x="521365" y="1531519"/>
            <a:ext cx="6836761" cy="1299913"/>
          </a:xfrm>
        </p:spPr>
        <p:txBody>
          <a:bodyPr/>
          <a:lstStyle/>
          <a:p>
            <a:pPr marL="285750" indent="-285750"/>
            <a:r>
              <a:rPr lang="en-US" dirty="0" smtClean="0"/>
              <a:t>Pipelines need to be dug up to get access to ground truth</a:t>
            </a:r>
          </a:p>
          <a:p>
            <a:pPr marL="285750" indent="-285750"/>
            <a:r>
              <a:rPr lang="en-US" dirty="0" smtClean="0"/>
              <a:t>Defect geometry can be measured using 3d laser scanners</a:t>
            </a:r>
          </a:p>
          <a:p>
            <a:pPr marL="285750" indent="-285750"/>
            <a:r>
              <a:rPr lang="en-US" dirty="0" smtClean="0"/>
              <a:t>Alignment to NDT data and labeling by hand</a:t>
            </a:r>
          </a:p>
          <a:p>
            <a:pPr marL="285750" indent="-285750"/>
            <a:endParaRPr lang="en-US" dirty="0" smtClean="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132"/>
          <a:stretch/>
        </p:blipFill>
        <p:spPr>
          <a:xfrm>
            <a:off x="8422216" y="1427164"/>
            <a:ext cx="3253846" cy="22419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2218" y="3798491"/>
            <a:ext cx="3253845" cy="244038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937" y="2633960"/>
            <a:ext cx="6927600" cy="3674765"/>
          </a:xfrm>
          <a:prstGeom prst="rect">
            <a:avLst/>
          </a:prstGeom>
        </p:spPr>
      </p:pic>
      <p:pic>
        <p:nvPicPr>
          <p:cNvPr id="9" name="Picture 8"/>
          <p:cNvPicPr>
            <a:picLocks noChangeAspect="1"/>
          </p:cNvPicPr>
          <p:nvPr/>
        </p:nvPicPr>
        <p:blipFill>
          <a:blip r:embed="rId6"/>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2490782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Standardization</a:t>
            </a:r>
            <a:endParaRPr lang="en-US" dirty="0"/>
          </a:p>
        </p:txBody>
      </p:sp>
      <p:sp>
        <p:nvSpPr>
          <p:cNvPr id="4" name="Footer Placeholder 3"/>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sp>
        <p:nvSpPr>
          <p:cNvPr id="2" name="Text Placeholder 1"/>
          <p:cNvSpPr>
            <a:spLocks noGrp="1"/>
          </p:cNvSpPr>
          <p:nvPr>
            <p:ph type="body" sz="quarter" idx="12"/>
          </p:nvPr>
        </p:nvSpPr>
        <p:spPr>
          <a:xfrm>
            <a:off x="515939" y="1520825"/>
            <a:ext cx="4642470" cy="4787900"/>
          </a:xfrm>
        </p:spPr>
        <p:txBody>
          <a:bodyPr/>
          <a:lstStyle/>
          <a:p>
            <a:pPr marL="285750" indent="-285750">
              <a:buFont typeface="Arial" panose="020B0604020202020204" pitchFamily="34" charset="0"/>
              <a:buChar char="•"/>
            </a:pPr>
            <a:r>
              <a:rPr lang="en-US" dirty="0" smtClean="0"/>
              <a:t>Clients use different data formats</a:t>
            </a:r>
          </a:p>
          <a:p>
            <a:pPr marL="285750" indent="-285750">
              <a:buFont typeface="Arial" panose="020B0604020202020204" pitchFamily="34" charset="0"/>
              <a:buChar char="•"/>
            </a:pPr>
            <a:r>
              <a:rPr lang="en-US" dirty="0" smtClean="0"/>
              <a:t>Flexible converter tools</a:t>
            </a:r>
          </a:p>
          <a:p>
            <a:pPr marL="285750" indent="-285750">
              <a:buFont typeface="Arial" panose="020B0604020202020204" pitchFamily="34" charset="0"/>
              <a:buChar char="•"/>
            </a:pPr>
            <a:r>
              <a:rPr lang="en-US" dirty="0" smtClean="0"/>
              <a:t>CSV or HDF5 as data container</a:t>
            </a:r>
          </a:p>
          <a:p>
            <a:pPr marL="285750" indent="-285750">
              <a:buFont typeface="Arial" panose="020B0604020202020204" pitchFamily="34" charset="0"/>
              <a:buChar char="•"/>
            </a:pPr>
            <a:r>
              <a:rPr lang="en-US" dirty="0" smtClean="0"/>
              <a:t>MongoDB for the meta data</a:t>
            </a:r>
          </a:p>
          <a:p>
            <a:pPr marL="285750" indent="-285750">
              <a:buFont typeface="Arial" panose="020B0604020202020204" pitchFamily="34" charset="0"/>
              <a:buChar char="•"/>
            </a:pPr>
            <a:r>
              <a:rPr lang="en-US" dirty="0" smtClean="0"/>
              <a:t>Proper interfaces for data access</a:t>
            </a:r>
          </a:p>
          <a:p>
            <a:pPr marL="285750" indent="-285750">
              <a:buFont typeface="Arial" panose="020B0604020202020204" pitchFamily="34" charset="0"/>
              <a:buChar char="•"/>
            </a:pPr>
            <a:r>
              <a:rPr lang="en-US" dirty="0" smtClean="0"/>
              <a:t>Data storage</a:t>
            </a:r>
          </a:p>
          <a:p>
            <a:pPr marL="285750" indent="-285750">
              <a:buFont typeface="Arial" panose="020B0604020202020204" pitchFamily="34" charset="0"/>
              <a:buChar char="•"/>
            </a:pPr>
            <a:r>
              <a:rPr lang="en-US" dirty="0" smtClean="0"/>
              <a:t>IT-support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1026" name="Picture 2" descr="Bildergebnis fÃ¼r HDF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9713" y="1520825"/>
            <a:ext cx="1440763" cy="8068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gebnis fÃ¼r mongod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9319" y="2753268"/>
            <a:ext cx="3557138" cy="96626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11"/>
          <p:cNvPicPr>
            <a:picLocks noChangeAspect="1"/>
          </p:cNvPicPr>
          <p:nvPr/>
        </p:nvPicPr>
        <p:blipFill rotWithShape="1">
          <a:blip r:embed="rId5" cstate="print">
            <a:extLst>
              <a:ext uri="{28A0092B-C50C-407E-A947-70E740481C1C}">
                <a14:useLocalDpi xmlns:a14="http://schemas.microsoft.com/office/drawing/2010/main" val="0"/>
              </a:ext>
            </a:extLst>
          </a:blip>
          <a:srcRect t="12957" r="1681" b="13428"/>
          <a:stretch/>
        </p:blipFill>
        <p:spPr>
          <a:xfrm>
            <a:off x="7285383" y="4060954"/>
            <a:ext cx="4131533" cy="2048898"/>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7135" t="5297" r="5866" b="6469"/>
          <a:stretch/>
        </p:blipFill>
        <p:spPr>
          <a:xfrm>
            <a:off x="5507030" y="4060955"/>
            <a:ext cx="1320401" cy="2048898"/>
          </a:xfrm>
          <a:prstGeom prst="rect">
            <a:avLst/>
          </a:prstGeom>
        </p:spPr>
      </p:pic>
      <p:pic>
        <p:nvPicPr>
          <p:cNvPr id="5" name="Picture 2" descr="Bildergebnis fÃ¼r ms sql serv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5053" y="1520825"/>
            <a:ext cx="2673686" cy="21699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29853518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516342" y="5131726"/>
            <a:ext cx="3274608" cy="349726"/>
          </a:xfrm>
          <a:prstGeom prst="rect">
            <a:avLst/>
          </a:prstGeom>
          <a:noFill/>
          <a:ln w="19050">
            <a:solidFill>
              <a:srgbClr val="50649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endParaRPr>
          </a:p>
        </p:txBody>
      </p:sp>
      <p:sp>
        <p:nvSpPr>
          <p:cNvPr id="3" name="Title 2"/>
          <p:cNvSpPr>
            <a:spLocks noGrp="1"/>
          </p:cNvSpPr>
          <p:nvPr>
            <p:ph type="title"/>
          </p:nvPr>
        </p:nvSpPr>
        <p:spPr>
          <a:xfrm>
            <a:off x="515938" y="476250"/>
            <a:ext cx="8426726" cy="757238"/>
          </a:xfrm>
        </p:spPr>
        <p:txBody>
          <a:bodyPr>
            <a:noAutofit/>
          </a:bodyPr>
          <a:lstStyle/>
          <a:p>
            <a:r>
              <a:rPr lang="en-US" dirty="0" smtClean="0"/>
              <a:t>Applied Research vs Development</a:t>
            </a:r>
            <a:endParaRPr lang="en-US" b="0" dirty="0"/>
          </a:p>
        </p:txBody>
      </p:sp>
      <p:sp>
        <p:nvSpPr>
          <p:cNvPr id="6" name="Footer Placeholder 5"/>
          <p:cNvSpPr>
            <a:spLocks noGrp="1"/>
          </p:cNvSpPr>
          <p:nvPr>
            <p:ph type="ftr" sz="quarter" idx="3"/>
          </p:nvPr>
        </p:nvSpPr>
        <p:spPr>
          <a:prstGeom prst="rect">
            <a:avLst/>
          </a:prstGeom>
        </p:spPr>
        <p:txBody>
          <a:bodyPr/>
          <a:lstStyle/>
          <a:p>
            <a:r>
              <a:rPr lang="en-US" dirty="0" smtClean="0"/>
              <a:t>Dr. Holger Klus · Head of Company Digital Transformation · Devopsdays · Bogotá · May 25-26, 2019</a:t>
            </a:r>
            <a:endParaRPr lang="en-US" dirty="0"/>
          </a:p>
        </p:txBody>
      </p:sp>
      <p:sp>
        <p:nvSpPr>
          <p:cNvPr id="18" name="Right Arrow 17"/>
          <p:cNvSpPr/>
          <p:nvPr/>
        </p:nvSpPr>
        <p:spPr>
          <a:xfrm>
            <a:off x="5063266" y="2037474"/>
            <a:ext cx="1097280" cy="822960"/>
          </a:xfrm>
          <a:prstGeom prst="rightArrow">
            <a:avLst/>
          </a:prstGeom>
          <a:solidFill>
            <a:schemeClr val="bg2"/>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1014975" y="3914152"/>
            <a:ext cx="822960" cy="1097280"/>
          </a:xfrm>
          <a:prstGeom prst="downArrow">
            <a:avLst/>
          </a:prstGeom>
          <a:solidFill>
            <a:schemeClr val="bg2"/>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515936" y="1650518"/>
            <a:ext cx="4289232" cy="1939670"/>
            <a:chOff x="505934" y="1668662"/>
            <a:chExt cx="4289232" cy="1939670"/>
          </a:xfrm>
        </p:grpSpPr>
        <p:pic>
          <p:nvPicPr>
            <p:cNvPr id="33" name="Picture 32"/>
            <p:cNvPicPr>
              <a:picLocks noChangeAspect="1"/>
            </p:cNvPicPr>
            <p:nvPr/>
          </p:nvPicPr>
          <p:blipFill>
            <a:blip r:embed="rId2" cstate="print"/>
            <a:stretch>
              <a:fillRect/>
            </a:stretch>
          </p:blipFill>
          <p:spPr>
            <a:xfrm>
              <a:off x="505934" y="1668662"/>
              <a:ext cx="4289232" cy="1939670"/>
            </a:xfrm>
            <a:prstGeom prst="rect">
              <a:avLst/>
            </a:prstGeom>
          </p:spPr>
        </p:pic>
        <p:sp>
          <p:nvSpPr>
            <p:cNvPr id="34" name="TextBox 57"/>
            <p:cNvSpPr txBox="1"/>
            <p:nvPr/>
          </p:nvSpPr>
          <p:spPr>
            <a:xfrm>
              <a:off x="3379881" y="3056266"/>
              <a:ext cx="995094" cy="451406"/>
            </a:xfrm>
            <a:prstGeom prst="rect">
              <a:avLst/>
            </a:prstGeom>
            <a:noFill/>
          </p:spPr>
          <p:txBody>
            <a:bodyPr wrap="square" rtlCol="0" anchor="ctr">
              <a:spAutoFit/>
            </a:bodyPr>
            <a:lstStyle/>
            <a:p>
              <a:pPr algn="ctr">
                <a:lnSpc>
                  <a:spcPts val="1400"/>
                </a:lnSpc>
                <a:spcBef>
                  <a:spcPct val="0"/>
                </a:spcBef>
              </a:pPr>
              <a:r>
                <a:rPr lang="en-US" sz="1200">
                  <a:solidFill>
                    <a:srgbClr val="506491"/>
                  </a:solidFill>
                </a:rPr>
                <a:t>Application Platform</a:t>
              </a:r>
            </a:p>
          </p:txBody>
        </p:sp>
        <p:sp>
          <p:nvSpPr>
            <p:cNvPr id="35" name="TextBox 58"/>
            <p:cNvSpPr txBox="1"/>
            <p:nvPr/>
          </p:nvSpPr>
          <p:spPr>
            <a:xfrm>
              <a:off x="886615" y="3054737"/>
              <a:ext cx="987179" cy="451406"/>
            </a:xfrm>
            <a:prstGeom prst="rect">
              <a:avLst/>
            </a:prstGeom>
            <a:noFill/>
          </p:spPr>
          <p:txBody>
            <a:bodyPr wrap="square" rtlCol="0" anchor="ctr">
              <a:spAutoFit/>
            </a:bodyPr>
            <a:lstStyle/>
            <a:p>
              <a:pPr algn="ctr">
                <a:lnSpc>
                  <a:spcPts val="1400"/>
                </a:lnSpc>
                <a:spcBef>
                  <a:spcPct val="0"/>
                </a:spcBef>
              </a:pPr>
              <a:r>
                <a:rPr lang="en-US" sz="1200">
                  <a:solidFill>
                    <a:srgbClr val="506491"/>
                  </a:solidFill>
                </a:rPr>
                <a:t>TechnologyPlatform</a:t>
              </a:r>
            </a:p>
          </p:txBody>
        </p:sp>
      </p:grpSp>
      <p:sp>
        <p:nvSpPr>
          <p:cNvPr id="13" name="Abgerundetes Rechteck 1"/>
          <p:cNvSpPr/>
          <p:nvPr/>
        </p:nvSpPr>
        <p:spPr>
          <a:xfrm>
            <a:off x="515938" y="1528142"/>
            <a:ext cx="4279227" cy="2179743"/>
          </a:xfrm>
          <a:prstGeom prst="roundRect">
            <a:avLst>
              <a:gd name="adj" fmla="val 4107"/>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8" name="TextBox 37"/>
          <p:cNvSpPr txBox="1"/>
          <p:nvPr/>
        </p:nvSpPr>
        <p:spPr>
          <a:xfrm>
            <a:off x="516342" y="5510125"/>
            <a:ext cx="3274608" cy="585216"/>
          </a:xfrm>
          <a:prstGeom prst="rect">
            <a:avLst/>
          </a:prstGeom>
          <a:noFill/>
          <a:ln w="19050">
            <a:solidFill>
              <a:srgbClr val="506491"/>
            </a:solidFill>
          </a:ln>
        </p:spPr>
        <p:txBody>
          <a:bodyPr wrap="none" rtlCol="0">
            <a:noAutofit/>
          </a:bodyPr>
          <a:lstStyle/>
          <a:p>
            <a:pPr algn="ctr"/>
            <a:r>
              <a:rPr lang="en-US" sz="1600"/>
              <a:t>Technologies for the </a:t>
            </a:r>
            <a:br>
              <a:rPr lang="en-US" sz="1600"/>
            </a:br>
            <a:r>
              <a:rPr lang="en-US" sz="1600"/>
              <a:t>future market demand</a:t>
            </a:r>
          </a:p>
        </p:txBody>
      </p:sp>
      <p:sp>
        <p:nvSpPr>
          <p:cNvPr id="40" name="TextBox 39"/>
          <p:cNvSpPr txBox="1"/>
          <p:nvPr/>
        </p:nvSpPr>
        <p:spPr>
          <a:xfrm>
            <a:off x="6477613" y="2422420"/>
            <a:ext cx="3273552" cy="584775"/>
          </a:xfrm>
          <a:prstGeom prst="rect">
            <a:avLst/>
          </a:prstGeom>
          <a:noFill/>
          <a:ln w="19050">
            <a:solidFill>
              <a:srgbClr val="506491"/>
            </a:solidFill>
          </a:ln>
        </p:spPr>
        <p:txBody>
          <a:bodyPr wrap="square" rtlCol="0">
            <a:spAutoFit/>
          </a:bodyPr>
          <a:lstStyle>
            <a:defPPr>
              <a:defRPr lang="en-US"/>
            </a:defPPr>
            <a:lvl1pPr algn="ctr">
              <a:spcBef>
                <a:spcPts val="600"/>
              </a:spcBef>
              <a:defRPr sz="1600" u="sng">
                <a:solidFill>
                  <a:schemeClr val="bg1"/>
                </a:solidFill>
              </a:defRPr>
            </a:lvl1pPr>
          </a:lstStyle>
          <a:p>
            <a:r>
              <a:rPr lang="en-US" u="none" dirty="0">
                <a:solidFill>
                  <a:schemeClr val="tx1"/>
                </a:solidFill>
              </a:rPr>
              <a:t>Products and services for the current market demand</a:t>
            </a:r>
          </a:p>
        </p:txBody>
      </p:sp>
      <p:sp>
        <p:nvSpPr>
          <p:cNvPr id="41" name="Rectangle 40"/>
          <p:cNvSpPr/>
          <p:nvPr/>
        </p:nvSpPr>
        <p:spPr>
          <a:xfrm>
            <a:off x="6477206" y="2037474"/>
            <a:ext cx="3273552" cy="349726"/>
          </a:xfrm>
          <a:prstGeom prst="rect">
            <a:avLst/>
          </a:prstGeom>
          <a:noFill/>
          <a:ln w="19050">
            <a:solidFill>
              <a:srgbClr val="50649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TASK: DEVELOPMENT</a:t>
            </a:r>
          </a:p>
        </p:txBody>
      </p:sp>
      <p:sp>
        <p:nvSpPr>
          <p:cNvPr id="2" name="Rectangle 1"/>
          <p:cNvSpPr/>
          <p:nvPr/>
        </p:nvSpPr>
        <p:spPr>
          <a:xfrm>
            <a:off x="515936" y="5137535"/>
            <a:ext cx="3275014" cy="338554"/>
          </a:xfrm>
          <a:prstGeom prst="rect">
            <a:avLst/>
          </a:prstGeom>
          <a:ln>
            <a:solidFill>
              <a:srgbClr val="506491"/>
            </a:solidFill>
          </a:ln>
        </p:spPr>
        <p:txBody>
          <a:bodyPr wrap="square">
            <a:spAutoFit/>
          </a:bodyPr>
          <a:lstStyle/>
          <a:p>
            <a:pPr algn="ctr"/>
            <a:r>
              <a:rPr lang="en-US" sz="1600" b="1"/>
              <a:t>TASK: APPLIED RESEARCH</a:t>
            </a:r>
          </a:p>
        </p:txBody>
      </p:sp>
      <p:sp>
        <p:nvSpPr>
          <p:cNvPr id="20" name="Rectangle 1"/>
          <p:cNvSpPr/>
          <p:nvPr/>
        </p:nvSpPr>
        <p:spPr>
          <a:xfrm>
            <a:off x="3226423" y="1853666"/>
            <a:ext cx="1188720" cy="1188720"/>
          </a:xfrm>
          <a:prstGeom prst="rect">
            <a:avLst/>
          </a:prstGeom>
          <a:solidFill>
            <a:srgbClr val="50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1" name="Picture 7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3377299" y="2016793"/>
            <a:ext cx="886968" cy="877531"/>
          </a:xfrm>
          <a:prstGeom prst="rect">
            <a:avLst/>
          </a:prstGeom>
          <a:ln>
            <a:noFill/>
          </a:ln>
        </p:spPr>
      </p:pic>
      <p:sp>
        <p:nvSpPr>
          <p:cNvPr id="22" name="Rectangle 25"/>
          <p:cNvSpPr/>
          <p:nvPr/>
        </p:nvSpPr>
        <p:spPr>
          <a:xfrm>
            <a:off x="784039" y="1847163"/>
            <a:ext cx="1192036" cy="1192036"/>
          </a:xfrm>
          <a:prstGeom prst="rect">
            <a:avLst/>
          </a:prstGeom>
          <a:solidFill>
            <a:srgbClr val="50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7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023" y="2004854"/>
            <a:ext cx="900061" cy="890485"/>
          </a:xfrm>
          <a:prstGeom prst="rect">
            <a:avLst/>
          </a:prstGeom>
          <a:ln>
            <a:noFill/>
          </a:ln>
        </p:spPr>
      </p:pic>
      <p:sp>
        <p:nvSpPr>
          <p:cNvPr id="5" name="Rectangle 4"/>
          <p:cNvSpPr/>
          <p:nvPr/>
        </p:nvSpPr>
        <p:spPr>
          <a:xfrm>
            <a:off x="6619453" y="3262296"/>
            <a:ext cx="4230645" cy="2585323"/>
          </a:xfrm>
          <a:prstGeom prst="rect">
            <a:avLst/>
          </a:prstGeom>
        </p:spPr>
        <p:txBody>
          <a:bodyPr wrap="none">
            <a:spAutoFit/>
          </a:bodyPr>
          <a:lstStyle/>
          <a:p>
            <a:r>
              <a:rPr lang="en-US" dirty="0" smtClean="0"/>
              <a:t>Development &amp; Operations, incl.</a:t>
            </a:r>
          </a:p>
          <a:p>
            <a:pPr marL="285750" indent="-285750">
              <a:buFont typeface="Arial" panose="020B0604020202020204" pitchFamily="34" charset="0"/>
              <a:buChar char="•"/>
            </a:pPr>
            <a:r>
              <a:rPr lang="en-US" dirty="0" smtClean="0"/>
              <a:t>Testing</a:t>
            </a:r>
          </a:p>
          <a:p>
            <a:pPr marL="285750" indent="-285750">
              <a:buFont typeface="Arial" panose="020B0604020202020204" pitchFamily="34" charset="0"/>
              <a:buChar char="•"/>
            </a:pPr>
            <a:r>
              <a:rPr lang="en-US" dirty="0" smtClean="0"/>
              <a:t>Usability</a:t>
            </a:r>
          </a:p>
          <a:p>
            <a:pPr marL="285750" indent="-285750">
              <a:buFont typeface="Arial" panose="020B0604020202020204" pitchFamily="34" charset="0"/>
              <a:buChar char="•"/>
            </a:pPr>
            <a:r>
              <a:rPr lang="en-US" dirty="0" smtClean="0"/>
              <a:t>Architecture</a:t>
            </a:r>
          </a:p>
          <a:p>
            <a:pPr marL="285750" indent="-285750">
              <a:buFont typeface="Arial" panose="020B0604020202020204" pitchFamily="34" charset="0"/>
              <a:buChar char="•"/>
            </a:pPr>
            <a:r>
              <a:rPr lang="en-US" dirty="0" smtClean="0"/>
              <a:t>Frontend / Backend / Business Logic</a:t>
            </a:r>
          </a:p>
          <a:p>
            <a:pPr marL="285750" indent="-285750">
              <a:buFont typeface="Arial" panose="020B0604020202020204" pitchFamily="34" charset="0"/>
              <a:buChar char="•"/>
            </a:pPr>
            <a:r>
              <a:rPr lang="en-US" dirty="0" smtClean="0"/>
              <a:t>Security</a:t>
            </a:r>
          </a:p>
          <a:p>
            <a:pPr marL="285750" indent="-285750">
              <a:buFont typeface="Arial" panose="020B0604020202020204" pitchFamily="34" charset="0"/>
              <a:buChar char="•"/>
            </a:pPr>
            <a:r>
              <a:rPr lang="en-US" dirty="0" smtClean="0"/>
              <a:t>Maintenance</a:t>
            </a:r>
          </a:p>
          <a:p>
            <a:pPr marL="285750" indent="-285750">
              <a:buFont typeface="Arial" panose="020B0604020202020204" pitchFamily="34" charset="0"/>
              <a:buChar char="•"/>
            </a:pPr>
            <a:r>
              <a:rPr lang="en-US" dirty="0" smtClean="0"/>
              <a:t>Performance optimization</a:t>
            </a:r>
          </a:p>
          <a:p>
            <a:pPr marL="285750" indent="-285750">
              <a:buFont typeface="Arial" panose="020B0604020202020204" pitchFamily="34" charset="0"/>
              <a:buChar char="•"/>
            </a:pPr>
            <a:r>
              <a:rPr lang="en-US" dirty="0" smtClean="0"/>
              <a:t>…</a:t>
            </a:r>
            <a:endParaRPr lang="en-US" dirty="0"/>
          </a:p>
        </p:txBody>
      </p:sp>
    </p:spTree>
    <p:extLst>
      <p:ext uri="{BB962C8B-B14F-4D97-AF65-F5344CB8AC3E}">
        <p14:creationId xmlns:p14="http://schemas.microsoft.com/office/powerpoint/2010/main" val="1082018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 in bringing Development &amp; Operations together?</a:t>
            </a:r>
            <a:endParaRPr lang="en-US" dirty="0"/>
          </a:p>
        </p:txBody>
      </p:sp>
      <p:sp>
        <p:nvSpPr>
          <p:cNvPr id="4" name="Footer Placeholder 3"/>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sp>
        <p:nvSpPr>
          <p:cNvPr id="5" name="Oval 4"/>
          <p:cNvSpPr/>
          <p:nvPr/>
        </p:nvSpPr>
        <p:spPr>
          <a:xfrm>
            <a:off x="2005533" y="1310694"/>
            <a:ext cx="4185764" cy="4185764"/>
          </a:xfrm>
          <a:prstGeom prst="ellipse">
            <a:avLst/>
          </a:prstGeom>
          <a:solidFill>
            <a:schemeClr val="tx1">
              <a:lumMod val="50000"/>
              <a:lumOff val="50000"/>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400" dirty="0" smtClean="0"/>
              <a:t>Development</a:t>
            </a:r>
            <a:endParaRPr lang="en-US" sz="2400" dirty="0"/>
          </a:p>
        </p:txBody>
      </p:sp>
      <p:sp>
        <p:nvSpPr>
          <p:cNvPr id="6" name="Oval 5"/>
          <p:cNvSpPr/>
          <p:nvPr/>
        </p:nvSpPr>
        <p:spPr>
          <a:xfrm>
            <a:off x="5642114" y="1310695"/>
            <a:ext cx="4185764" cy="4185764"/>
          </a:xfrm>
          <a:prstGeom prst="ellipse">
            <a:avLst/>
          </a:prstGeom>
          <a:solidFill>
            <a:srgbClr val="0070C0">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400" dirty="0" smtClean="0"/>
              <a:t>Operations</a:t>
            </a:r>
            <a:endParaRPr lang="en-US" sz="2400" dirty="0"/>
          </a:p>
        </p:txBody>
      </p:sp>
      <p:sp>
        <p:nvSpPr>
          <p:cNvPr id="7" name="Rectangle 6"/>
          <p:cNvSpPr/>
          <p:nvPr/>
        </p:nvSpPr>
        <p:spPr>
          <a:xfrm>
            <a:off x="7106924" y="2515309"/>
            <a:ext cx="2174634" cy="2585323"/>
          </a:xfrm>
          <a:prstGeom prst="rect">
            <a:avLst/>
          </a:prstGeom>
        </p:spPr>
        <p:txBody>
          <a:bodyPr wrap="none">
            <a:spAutoFit/>
          </a:bodyPr>
          <a:lstStyle/>
          <a:p>
            <a:pPr marL="285750" indent="-285750">
              <a:buFont typeface="Arial" panose="020B0604020202020204" pitchFamily="34" charset="0"/>
              <a:buChar char="•"/>
            </a:pPr>
            <a:r>
              <a:rPr lang="en-US" dirty="0" smtClean="0">
                <a:solidFill>
                  <a:schemeClr val="bg1"/>
                </a:solidFill>
              </a:rPr>
              <a:t>Infrastructure</a:t>
            </a:r>
          </a:p>
          <a:p>
            <a:pPr marL="285750" indent="-285750">
              <a:buFont typeface="Arial" panose="020B0604020202020204" pitchFamily="34" charset="0"/>
              <a:buChar char="•"/>
            </a:pPr>
            <a:r>
              <a:rPr lang="en-US" dirty="0" smtClean="0">
                <a:solidFill>
                  <a:schemeClr val="bg1"/>
                </a:solidFill>
              </a:rPr>
              <a:t>Virtual Machines</a:t>
            </a:r>
          </a:p>
          <a:p>
            <a:pPr marL="285750" indent="-285750">
              <a:buFont typeface="Arial" panose="020B0604020202020204" pitchFamily="34" charset="0"/>
              <a:buChar char="•"/>
            </a:pPr>
            <a:r>
              <a:rPr lang="en-US" dirty="0" smtClean="0">
                <a:solidFill>
                  <a:schemeClr val="bg1"/>
                </a:solidFill>
              </a:rPr>
              <a:t>Network</a:t>
            </a:r>
          </a:p>
          <a:p>
            <a:pPr marL="285750" indent="-285750">
              <a:buFont typeface="Arial" panose="020B0604020202020204" pitchFamily="34" charset="0"/>
              <a:buChar char="•"/>
            </a:pPr>
            <a:r>
              <a:rPr lang="en-US" dirty="0" smtClean="0">
                <a:solidFill>
                  <a:schemeClr val="bg1"/>
                </a:solidFill>
              </a:rPr>
              <a:t>Storage</a:t>
            </a:r>
          </a:p>
          <a:p>
            <a:pPr marL="285750" indent="-285750">
              <a:buFont typeface="Arial" panose="020B0604020202020204" pitchFamily="34" charset="0"/>
              <a:buChar char="•"/>
            </a:pPr>
            <a:r>
              <a:rPr lang="en-US" dirty="0" smtClean="0">
                <a:solidFill>
                  <a:schemeClr val="bg1"/>
                </a:solidFill>
              </a:rPr>
              <a:t>Firewalls</a:t>
            </a:r>
          </a:p>
          <a:p>
            <a:pPr marL="285750" indent="-285750">
              <a:buFont typeface="Arial" panose="020B0604020202020204" pitchFamily="34" charset="0"/>
              <a:buChar char="•"/>
            </a:pPr>
            <a:r>
              <a:rPr lang="en-US" dirty="0" smtClean="0">
                <a:solidFill>
                  <a:schemeClr val="bg1"/>
                </a:solidFill>
              </a:rPr>
              <a:t>Policies</a:t>
            </a:r>
          </a:p>
          <a:p>
            <a:pPr marL="285750" indent="-285750">
              <a:buFont typeface="Arial" panose="020B0604020202020204" pitchFamily="34" charset="0"/>
              <a:buChar char="•"/>
            </a:pPr>
            <a:r>
              <a:rPr lang="en-US" dirty="0" smtClean="0">
                <a:solidFill>
                  <a:schemeClr val="bg1"/>
                </a:solidFill>
              </a:rPr>
              <a:t>Deployment</a:t>
            </a:r>
          </a:p>
          <a:p>
            <a:pPr marL="285750" indent="-285750">
              <a:buFont typeface="Arial" panose="020B0604020202020204" pitchFamily="34" charset="0"/>
              <a:buChar char="•"/>
            </a:pPr>
            <a:r>
              <a:rPr lang="en-US" dirty="0" smtClean="0">
                <a:solidFill>
                  <a:schemeClr val="bg1"/>
                </a:solidFill>
              </a:rPr>
              <a:t>Hotline</a:t>
            </a:r>
          </a:p>
          <a:p>
            <a:pPr marL="285750" indent="-285750">
              <a:buFont typeface="Arial" panose="020B0604020202020204" pitchFamily="34" charset="0"/>
              <a:buChar char="•"/>
            </a:pPr>
            <a:r>
              <a:rPr lang="en-US" dirty="0" smtClean="0">
                <a:solidFill>
                  <a:schemeClr val="bg1"/>
                </a:solidFill>
              </a:rPr>
              <a:t>…</a:t>
            </a:r>
            <a:endParaRPr lang="en-US" dirty="0">
              <a:solidFill>
                <a:schemeClr val="bg1"/>
              </a:solidFill>
            </a:endParaRPr>
          </a:p>
        </p:txBody>
      </p:sp>
      <p:sp>
        <p:nvSpPr>
          <p:cNvPr id="8" name="Rectangle 7"/>
          <p:cNvSpPr/>
          <p:nvPr/>
        </p:nvSpPr>
        <p:spPr>
          <a:xfrm>
            <a:off x="2441158" y="2515309"/>
            <a:ext cx="3089307" cy="2585323"/>
          </a:xfrm>
          <a:prstGeom prst="rect">
            <a:avLst/>
          </a:prstGeom>
        </p:spPr>
        <p:txBody>
          <a:bodyPr wrap="none">
            <a:spAutoFit/>
          </a:bodyPr>
          <a:lstStyle/>
          <a:p>
            <a:pPr marL="285750" indent="-285750">
              <a:buFont typeface="Arial" panose="020B0604020202020204" pitchFamily="34" charset="0"/>
              <a:buChar char="•"/>
            </a:pPr>
            <a:r>
              <a:rPr lang="en-US" dirty="0">
                <a:solidFill>
                  <a:schemeClr val="bg1"/>
                </a:solidFill>
              </a:rPr>
              <a:t>Testing</a:t>
            </a:r>
          </a:p>
          <a:p>
            <a:pPr marL="285750" indent="-285750">
              <a:buFont typeface="Arial" panose="020B0604020202020204" pitchFamily="34" charset="0"/>
              <a:buChar char="•"/>
            </a:pPr>
            <a:r>
              <a:rPr lang="en-US" dirty="0">
                <a:solidFill>
                  <a:schemeClr val="bg1"/>
                </a:solidFill>
              </a:rPr>
              <a:t>Usability</a:t>
            </a:r>
          </a:p>
          <a:p>
            <a:pPr marL="285750" indent="-285750">
              <a:buFont typeface="Arial" panose="020B0604020202020204" pitchFamily="34" charset="0"/>
              <a:buChar char="•"/>
            </a:pPr>
            <a:r>
              <a:rPr lang="en-US" dirty="0">
                <a:solidFill>
                  <a:schemeClr val="bg1"/>
                </a:solidFill>
              </a:rPr>
              <a:t>Architecture</a:t>
            </a:r>
          </a:p>
          <a:p>
            <a:pPr marL="285750" indent="-285750">
              <a:buFont typeface="Arial" panose="020B0604020202020204" pitchFamily="34" charset="0"/>
              <a:buChar char="•"/>
            </a:pPr>
            <a:r>
              <a:rPr lang="en-US" dirty="0" smtClean="0">
                <a:solidFill>
                  <a:schemeClr val="bg1"/>
                </a:solidFill>
              </a:rPr>
              <a:t>Frontend/Backend</a:t>
            </a:r>
          </a:p>
          <a:p>
            <a:pPr marL="285750" indent="-285750">
              <a:buFont typeface="Arial" panose="020B0604020202020204" pitchFamily="34" charset="0"/>
              <a:buChar char="•"/>
            </a:pPr>
            <a:r>
              <a:rPr lang="en-US" dirty="0" smtClean="0">
                <a:solidFill>
                  <a:schemeClr val="bg1"/>
                </a:solidFill>
              </a:rPr>
              <a:t>Security</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Maintenance</a:t>
            </a:r>
          </a:p>
          <a:p>
            <a:pPr marL="285750" indent="-285750">
              <a:buFont typeface="Arial" panose="020B0604020202020204" pitchFamily="34" charset="0"/>
              <a:buChar char="•"/>
            </a:pPr>
            <a:r>
              <a:rPr lang="en-US" dirty="0">
                <a:solidFill>
                  <a:schemeClr val="bg1"/>
                </a:solidFill>
              </a:rPr>
              <a:t>Performance optimization</a:t>
            </a:r>
          </a:p>
          <a:p>
            <a:pPr marL="285750" indent="-285750">
              <a:buFont typeface="Arial" panose="020B0604020202020204" pitchFamily="34" charset="0"/>
              <a:buChar char="•"/>
            </a:pPr>
            <a:r>
              <a:rPr lang="en-US" dirty="0">
                <a:solidFill>
                  <a:schemeClr val="bg1"/>
                </a:solidFill>
              </a:rPr>
              <a:t>…</a:t>
            </a:r>
          </a:p>
          <a:p>
            <a:pPr marL="285750" indent="-285750">
              <a:buFont typeface="Arial" panose="020B0604020202020204" pitchFamily="34" charset="0"/>
              <a:buChar char="•"/>
            </a:pPr>
            <a:endParaRPr lang="en-US" dirty="0">
              <a:solidFill>
                <a:schemeClr val="bg1"/>
              </a:solidFill>
            </a:endParaRPr>
          </a:p>
        </p:txBody>
      </p:sp>
      <p:sp>
        <p:nvSpPr>
          <p:cNvPr id="9" name="Rectangle 8"/>
          <p:cNvSpPr/>
          <p:nvPr/>
        </p:nvSpPr>
        <p:spPr>
          <a:xfrm>
            <a:off x="2687774" y="5589732"/>
            <a:ext cx="7007046" cy="923330"/>
          </a:xfrm>
          <a:prstGeom prst="rect">
            <a:avLst/>
          </a:prstGeom>
        </p:spPr>
        <p:txBody>
          <a:bodyPr wrap="none">
            <a:spAutoFit/>
          </a:bodyPr>
          <a:lstStyle/>
          <a:p>
            <a:pPr algn="ctr"/>
            <a:r>
              <a:rPr lang="en-US" dirty="0" smtClean="0"/>
              <a:t>Regular meetings and workshops</a:t>
            </a:r>
          </a:p>
          <a:p>
            <a:pPr algn="ctr"/>
            <a:r>
              <a:rPr lang="en-US" dirty="0" smtClean="0"/>
              <a:t>Involvement of Operations right from the beginning of a dev project</a:t>
            </a:r>
          </a:p>
          <a:p>
            <a:pPr algn="ctr"/>
            <a:r>
              <a:rPr lang="en-US" dirty="0" smtClean="0"/>
              <a:t>…</a:t>
            </a:r>
            <a:endParaRPr lang="en-US" dirty="0"/>
          </a:p>
        </p:txBody>
      </p:sp>
      <p:pic>
        <p:nvPicPr>
          <p:cNvPr id="10" name="Picture 9"/>
          <p:cNvPicPr>
            <a:picLocks noChangeAspect="1"/>
          </p:cNvPicPr>
          <p:nvPr/>
        </p:nvPicPr>
        <p:blipFill>
          <a:blip r:embed="rId2"/>
          <a:stretch>
            <a:fillRect/>
          </a:stretch>
        </p:blipFill>
        <p:spPr>
          <a:xfrm>
            <a:off x="8229160" y="129903"/>
            <a:ext cx="1289831" cy="1237399"/>
          </a:xfrm>
          <a:prstGeom prst="rect">
            <a:avLst/>
          </a:prstGeom>
        </p:spPr>
      </p:pic>
    </p:spTree>
    <p:extLst>
      <p:ext uri="{BB962C8B-B14F-4D97-AF65-F5344CB8AC3E}">
        <p14:creationId xmlns:p14="http://schemas.microsoft.com/office/powerpoint/2010/main" val="2673414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Digital </a:t>
            </a:r>
            <a:r>
              <a:rPr lang="en-US" dirty="0" smtClean="0"/>
              <a:t>Transformation –</a:t>
            </a:r>
            <a:br>
              <a:rPr lang="en-US" dirty="0" smtClean="0"/>
            </a:br>
            <a:r>
              <a:rPr lang="en-US" dirty="0" smtClean="0"/>
              <a:t>More than technology</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sp>
        <p:nvSpPr>
          <p:cNvPr id="4" name="Rectangle 3"/>
          <p:cNvSpPr/>
          <p:nvPr/>
        </p:nvSpPr>
        <p:spPr>
          <a:xfrm>
            <a:off x="7714891" y="3714112"/>
            <a:ext cx="2167580" cy="400110"/>
          </a:xfrm>
          <a:prstGeom prst="rect">
            <a:avLst/>
          </a:prstGeom>
        </p:spPr>
        <p:txBody>
          <a:bodyPr wrap="none">
            <a:spAutoFit/>
          </a:bodyPr>
          <a:lstStyle/>
          <a:p>
            <a:r>
              <a:rPr lang="en-US" sz="20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Cloud Computing</a:t>
            </a:r>
            <a:endParaRPr lang="en-US" sz="20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Rectangle 4"/>
          <p:cNvSpPr/>
          <p:nvPr/>
        </p:nvSpPr>
        <p:spPr>
          <a:xfrm>
            <a:off x="6659583" y="2248286"/>
            <a:ext cx="3047629" cy="523219"/>
          </a:xfrm>
          <a:prstGeom prst="rect">
            <a:avLst/>
          </a:prstGeom>
        </p:spPr>
        <p:txBody>
          <a:bodyPr wrap="none">
            <a:spAutoFit/>
          </a:bodyPr>
          <a:lstStyle/>
          <a:p>
            <a:r>
              <a:rPr lang="en-US" sz="28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Machine Learning</a:t>
            </a:r>
            <a:endParaRPr lang="en-US" sz="28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Rectangle 5"/>
          <p:cNvSpPr/>
          <p:nvPr/>
        </p:nvSpPr>
        <p:spPr>
          <a:xfrm>
            <a:off x="5003888" y="3733764"/>
            <a:ext cx="1183337" cy="400110"/>
          </a:xfrm>
          <a:prstGeom prst="rect">
            <a:avLst/>
          </a:prstGeom>
        </p:spPr>
        <p:txBody>
          <a:bodyPr wrap="none">
            <a:spAutoFit/>
          </a:bodyPr>
          <a:lstStyle/>
          <a:p>
            <a:r>
              <a:rPr lang="en-US" sz="20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Robotics</a:t>
            </a:r>
            <a:endParaRPr lang="en-US" sz="20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Rectangle 6"/>
          <p:cNvSpPr/>
          <p:nvPr/>
        </p:nvSpPr>
        <p:spPr>
          <a:xfrm>
            <a:off x="3337743" y="2491385"/>
            <a:ext cx="2547492" cy="523219"/>
          </a:xfrm>
          <a:prstGeom prst="rect">
            <a:avLst/>
          </a:prstGeom>
        </p:spPr>
        <p:txBody>
          <a:bodyPr wrap="none">
            <a:spAutoFit/>
          </a:bodyPr>
          <a:lstStyle/>
          <a:p>
            <a:r>
              <a:rPr lang="en-US" sz="28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Deep Learning</a:t>
            </a:r>
            <a:endParaRPr lang="en-US" sz="28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 name="Rectangle 7"/>
          <p:cNvSpPr/>
          <p:nvPr/>
        </p:nvSpPr>
        <p:spPr>
          <a:xfrm>
            <a:off x="6012039" y="3636287"/>
            <a:ext cx="1903085" cy="646332"/>
          </a:xfrm>
          <a:prstGeom prst="rect">
            <a:avLst/>
          </a:prstGeom>
        </p:spPr>
        <p:txBody>
          <a:bodyPr wrap="none">
            <a:spAutoFit/>
          </a:bodyPr>
          <a:lstStyle/>
          <a:p>
            <a:r>
              <a:rPr lang="en-US" sz="36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Platform</a:t>
            </a:r>
            <a:endParaRPr lang="en-US" sz="36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9" name="Rectangle 8"/>
          <p:cNvSpPr/>
          <p:nvPr/>
        </p:nvSpPr>
        <p:spPr>
          <a:xfrm>
            <a:off x="4607424" y="3402537"/>
            <a:ext cx="2683747" cy="461665"/>
          </a:xfrm>
          <a:prstGeom prst="rect">
            <a:avLst/>
          </a:prstGeom>
        </p:spPr>
        <p:txBody>
          <a:bodyPr wrap="none">
            <a:spAutoFit/>
          </a:bodyPr>
          <a:lstStyle/>
          <a:p>
            <a:r>
              <a:rPr lang="en-US" sz="24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Big Data Analytics</a:t>
            </a:r>
            <a:endParaRPr lang="en-US" sz="24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0" name="Rectangle 9"/>
          <p:cNvSpPr/>
          <p:nvPr/>
        </p:nvSpPr>
        <p:spPr>
          <a:xfrm>
            <a:off x="7539371" y="1817902"/>
            <a:ext cx="3179075" cy="461665"/>
          </a:xfrm>
          <a:prstGeom prst="rect">
            <a:avLst/>
          </a:prstGeom>
        </p:spPr>
        <p:txBody>
          <a:bodyPr wrap="none">
            <a:spAutoFit/>
          </a:bodyPr>
          <a:lstStyle/>
          <a:p>
            <a:r>
              <a:rPr lang="en-US" sz="2400" dirty="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Software as a Service</a:t>
            </a:r>
          </a:p>
        </p:txBody>
      </p:sp>
      <p:sp>
        <p:nvSpPr>
          <p:cNvPr id="11" name="Rectangle 10"/>
          <p:cNvSpPr/>
          <p:nvPr/>
        </p:nvSpPr>
        <p:spPr>
          <a:xfrm>
            <a:off x="6084508" y="4068355"/>
            <a:ext cx="2908168" cy="461665"/>
          </a:xfrm>
          <a:prstGeom prst="rect">
            <a:avLst/>
          </a:prstGeom>
        </p:spPr>
        <p:txBody>
          <a:bodyPr wrap="none">
            <a:spAutoFit/>
          </a:bodyPr>
          <a:lstStyle/>
          <a:p>
            <a:r>
              <a:rPr lang="en-US" sz="24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Artificial Intelligence</a:t>
            </a:r>
            <a:endParaRPr lang="en-US" sz="24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Rectangle 11"/>
          <p:cNvSpPr/>
          <p:nvPr/>
        </p:nvSpPr>
        <p:spPr>
          <a:xfrm>
            <a:off x="4505341" y="4047029"/>
            <a:ext cx="1792477" cy="461665"/>
          </a:xfrm>
          <a:prstGeom prst="rect">
            <a:avLst/>
          </a:prstGeom>
        </p:spPr>
        <p:txBody>
          <a:bodyPr wrap="none">
            <a:spAutoFit/>
          </a:bodyPr>
          <a:lstStyle/>
          <a:p>
            <a:r>
              <a:rPr lang="en-US" sz="24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Industry 4.0</a:t>
            </a:r>
            <a:endParaRPr lang="en-US" sz="24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 name="Rectangle 12"/>
          <p:cNvSpPr/>
          <p:nvPr/>
        </p:nvSpPr>
        <p:spPr>
          <a:xfrm>
            <a:off x="8916521" y="3316351"/>
            <a:ext cx="2177198" cy="400110"/>
          </a:xfrm>
          <a:prstGeom prst="rect">
            <a:avLst/>
          </a:prstGeom>
        </p:spPr>
        <p:txBody>
          <a:bodyPr wrap="none">
            <a:spAutoFit/>
          </a:bodyPr>
          <a:lstStyle/>
          <a:p>
            <a:r>
              <a:rPr lang="en-US" sz="20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Internet of Things</a:t>
            </a:r>
            <a:endParaRPr lang="en-US" sz="20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4" name="Rectangle 13"/>
          <p:cNvSpPr/>
          <p:nvPr/>
        </p:nvSpPr>
        <p:spPr>
          <a:xfrm>
            <a:off x="3971533" y="2885084"/>
            <a:ext cx="5203669" cy="707886"/>
          </a:xfrm>
          <a:prstGeom prst="rect">
            <a:avLst/>
          </a:prstGeom>
        </p:spPr>
        <p:txBody>
          <a:bodyPr wrap="none">
            <a:spAutoFit/>
          </a:bodyPr>
          <a:lstStyle/>
          <a:p>
            <a:r>
              <a:rPr lang="en-US" sz="4000"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Digital Transformation</a:t>
            </a:r>
            <a:endParaRPr lang="en-US" sz="40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5" name="Rectangle 14"/>
          <p:cNvSpPr/>
          <p:nvPr/>
        </p:nvSpPr>
        <p:spPr>
          <a:xfrm>
            <a:off x="7210595" y="3405716"/>
            <a:ext cx="1675459" cy="461665"/>
          </a:xfrm>
          <a:prstGeom prst="rect">
            <a:avLst/>
          </a:prstGeom>
        </p:spPr>
        <p:txBody>
          <a:bodyPr wrap="none">
            <a:spAutoFit/>
          </a:bodyPr>
          <a:lstStyle/>
          <a:p>
            <a:r>
              <a:rPr lang="en-US" sz="24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Blockchain</a:t>
            </a:r>
            <a:endParaRPr lang="en-US" sz="24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Rectangle 15"/>
          <p:cNvSpPr/>
          <p:nvPr/>
        </p:nvSpPr>
        <p:spPr>
          <a:xfrm>
            <a:off x="8182622" y="2722597"/>
            <a:ext cx="1513556" cy="400110"/>
          </a:xfrm>
          <a:prstGeom prst="rect">
            <a:avLst/>
          </a:prstGeom>
        </p:spPr>
        <p:txBody>
          <a:bodyPr wrap="none">
            <a:spAutoFit/>
          </a:bodyPr>
          <a:lstStyle/>
          <a:p>
            <a:r>
              <a:rPr lang="en-US" sz="20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Digital Twin</a:t>
            </a:r>
            <a:endParaRPr lang="en-US" sz="20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7" name="Rectangle 16"/>
          <p:cNvSpPr/>
          <p:nvPr/>
        </p:nvSpPr>
        <p:spPr>
          <a:xfrm>
            <a:off x="3971533" y="3771641"/>
            <a:ext cx="1210588" cy="400110"/>
          </a:xfrm>
          <a:prstGeom prst="rect">
            <a:avLst/>
          </a:prstGeom>
        </p:spPr>
        <p:txBody>
          <a:bodyPr wrap="none">
            <a:spAutoFit/>
          </a:bodyPr>
          <a:lstStyle/>
          <a:p>
            <a:r>
              <a:rPr lang="en-US" sz="20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Chatbots</a:t>
            </a:r>
            <a:endParaRPr lang="en-US" sz="20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8" name="Rectangle 17"/>
          <p:cNvSpPr/>
          <p:nvPr/>
        </p:nvSpPr>
        <p:spPr>
          <a:xfrm>
            <a:off x="4900293" y="1883957"/>
            <a:ext cx="2787944" cy="461665"/>
          </a:xfrm>
          <a:prstGeom prst="rect">
            <a:avLst/>
          </a:prstGeom>
        </p:spPr>
        <p:txBody>
          <a:bodyPr wrap="none">
            <a:spAutoFit/>
          </a:bodyPr>
          <a:lstStyle/>
          <a:p>
            <a:r>
              <a:rPr lang="en-US" sz="24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Augmented Reality</a:t>
            </a:r>
            <a:endParaRPr lang="en-US" sz="24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9" name="Rectangle 18"/>
          <p:cNvSpPr/>
          <p:nvPr/>
        </p:nvSpPr>
        <p:spPr>
          <a:xfrm>
            <a:off x="5131962" y="2317576"/>
            <a:ext cx="1768433" cy="400110"/>
          </a:xfrm>
          <a:prstGeom prst="rect">
            <a:avLst/>
          </a:prstGeom>
        </p:spPr>
        <p:txBody>
          <a:bodyPr wrap="none">
            <a:spAutoFit/>
          </a:bodyPr>
          <a:lstStyle/>
          <a:p>
            <a:r>
              <a:rPr lang="en-US" sz="20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Virtual Reality</a:t>
            </a:r>
            <a:endParaRPr lang="en-US" sz="20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0" name="Rectangle 19"/>
          <p:cNvSpPr/>
          <p:nvPr/>
        </p:nvSpPr>
        <p:spPr>
          <a:xfrm>
            <a:off x="5763577" y="2651538"/>
            <a:ext cx="2462535" cy="461665"/>
          </a:xfrm>
          <a:prstGeom prst="rect">
            <a:avLst/>
          </a:prstGeom>
        </p:spPr>
        <p:txBody>
          <a:bodyPr wrap="none">
            <a:spAutoFit/>
          </a:bodyPr>
          <a:lstStyle/>
          <a:p>
            <a:r>
              <a:rPr lang="en-US" sz="24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Social Marketing</a:t>
            </a:r>
            <a:endParaRPr lang="en-US" sz="24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1" name="Rectangle 20"/>
          <p:cNvSpPr/>
          <p:nvPr/>
        </p:nvSpPr>
        <p:spPr>
          <a:xfrm>
            <a:off x="3548731" y="3322367"/>
            <a:ext cx="1178528" cy="461665"/>
          </a:xfrm>
          <a:prstGeom prst="rect">
            <a:avLst/>
          </a:prstGeom>
        </p:spPr>
        <p:txBody>
          <a:bodyPr wrap="none">
            <a:spAutoFit/>
          </a:bodyPr>
          <a:lstStyle/>
          <a:p>
            <a:r>
              <a:rPr lang="en-US" sz="2400" dirty="0" smtClean="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rPr>
              <a:t>Drones</a:t>
            </a:r>
            <a:endParaRPr lang="en-US" sz="2400" dirty="0">
              <a:solidFill>
                <a:srgbClr val="3A8BC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3" name="Rectangle 22"/>
          <p:cNvSpPr/>
          <p:nvPr/>
        </p:nvSpPr>
        <p:spPr>
          <a:xfrm>
            <a:off x="4230184" y="1447800"/>
            <a:ext cx="3143809" cy="461665"/>
          </a:xfrm>
          <a:prstGeom prst="rect">
            <a:avLst/>
          </a:prstGeom>
        </p:spPr>
        <p:txBody>
          <a:bodyPr wrap="none">
            <a:spAutoFit/>
          </a:bodyPr>
          <a:lstStyle/>
          <a:p>
            <a:r>
              <a:rPr lang="en-US" sz="2400" dirty="0" smtClean="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Software Ecosystems</a:t>
            </a:r>
            <a:endParaRPr lang="en-US" sz="2400" dirty="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4" name="Rectangle 23"/>
          <p:cNvSpPr/>
          <p:nvPr/>
        </p:nvSpPr>
        <p:spPr>
          <a:xfrm>
            <a:off x="2476500" y="2028224"/>
            <a:ext cx="2547492" cy="461665"/>
          </a:xfrm>
          <a:prstGeom prst="rect">
            <a:avLst/>
          </a:prstGeom>
        </p:spPr>
        <p:txBody>
          <a:bodyPr wrap="none">
            <a:spAutoFit/>
          </a:bodyPr>
          <a:lstStyle/>
          <a:p>
            <a:r>
              <a:rPr lang="en-US" sz="2400" dirty="0" smtClean="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Shared Economy</a:t>
            </a:r>
            <a:endParaRPr lang="en-US" sz="2400" dirty="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5" name="Rectangle 24"/>
          <p:cNvSpPr/>
          <p:nvPr/>
        </p:nvSpPr>
        <p:spPr>
          <a:xfrm>
            <a:off x="9552260" y="2419253"/>
            <a:ext cx="2034531" cy="461665"/>
          </a:xfrm>
          <a:prstGeom prst="rect">
            <a:avLst/>
          </a:prstGeom>
        </p:spPr>
        <p:txBody>
          <a:bodyPr wrap="none">
            <a:spAutoFit/>
          </a:bodyPr>
          <a:lstStyle/>
          <a:p>
            <a:r>
              <a:rPr lang="en-US" sz="2400" dirty="0" smtClean="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Online Shops</a:t>
            </a:r>
            <a:endParaRPr lang="en-US" sz="2400" dirty="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9" name="Rectangle 28"/>
          <p:cNvSpPr/>
          <p:nvPr/>
        </p:nvSpPr>
        <p:spPr>
          <a:xfrm>
            <a:off x="6150332" y="4448211"/>
            <a:ext cx="4341253" cy="523219"/>
          </a:xfrm>
          <a:prstGeom prst="rect">
            <a:avLst/>
          </a:prstGeom>
        </p:spPr>
        <p:txBody>
          <a:bodyPr wrap="none">
            <a:spAutoFit/>
          </a:bodyPr>
          <a:lstStyle/>
          <a:p>
            <a:r>
              <a:rPr lang="en-US" sz="2800" dirty="0" smtClean="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Platform Business Models</a:t>
            </a:r>
            <a:endParaRPr lang="en-US" sz="2800" dirty="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0" name="Rectangle 29"/>
          <p:cNvSpPr/>
          <p:nvPr/>
        </p:nvSpPr>
        <p:spPr>
          <a:xfrm rot="1344833">
            <a:off x="7246690" y="5137317"/>
            <a:ext cx="1590900" cy="369332"/>
          </a:xfrm>
          <a:prstGeom prst="rect">
            <a:avLst/>
          </a:prstGeom>
        </p:spPr>
        <p:txBody>
          <a:bodyPr wrap="square">
            <a:spAutoFit/>
          </a:bodyPr>
          <a:lstStyle/>
          <a:p>
            <a:pPr algn="ctr"/>
            <a:r>
              <a:rPr lang="en-US" dirty="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Marketplaces</a:t>
            </a:r>
          </a:p>
        </p:txBody>
      </p:sp>
      <p:sp>
        <p:nvSpPr>
          <p:cNvPr id="31" name="Rectangle 30"/>
          <p:cNvSpPr/>
          <p:nvPr/>
        </p:nvSpPr>
        <p:spPr>
          <a:xfrm rot="326254">
            <a:off x="8024220" y="4904155"/>
            <a:ext cx="2532560" cy="646332"/>
          </a:xfrm>
          <a:prstGeom prst="rect">
            <a:avLst/>
          </a:prstGeom>
        </p:spPr>
        <p:txBody>
          <a:bodyPr wrap="square">
            <a:spAutoFit/>
          </a:bodyPr>
          <a:lstStyle/>
          <a:p>
            <a:pPr algn="ctr"/>
            <a:r>
              <a:rPr lang="en-US" dirty="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On-demand Service Platforms</a:t>
            </a:r>
          </a:p>
        </p:txBody>
      </p:sp>
      <p:sp>
        <p:nvSpPr>
          <p:cNvPr id="32" name="Rectangle 31"/>
          <p:cNvSpPr/>
          <p:nvPr/>
        </p:nvSpPr>
        <p:spPr>
          <a:xfrm rot="21190446">
            <a:off x="5828814" y="5207361"/>
            <a:ext cx="2307114" cy="923330"/>
          </a:xfrm>
          <a:prstGeom prst="rect">
            <a:avLst/>
          </a:prstGeom>
        </p:spPr>
        <p:txBody>
          <a:bodyPr wrap="square">
            <a:spAutoFit/>
          </a:bodyPr>
          <a:lstStyle/>
          <a:p>
            <a:pPr algn="ctr"/>
            <a:r>
              <a:rPr lang="en-US" dirty="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Content Crowdsourcing Platforms</a:t>
            </a:r>
          </a:p>
        </p:txBody>
      </p:sp>
      <p:sp>
        <p:nvSpPr>
          <p:cNvPr id="33" name="Rectangle 32"/>
          <p:cNvSpPr/>
          <p:nvPr/>
        </p:nvSpPr>
        <p:spPr>
          <a:xfrm rot="21190446">
            <a:off x="8012394" y="5676989"/>
            <a:ext cx="2307114" cy="369332"/>
          </a:xfrm>
          <a:prstGeom prst="rect">
            <a:avLst/>
          </a:prstGeom>
        </p:spPr>
        <p:txBody>
          <a:bodyPr wrap="square">
            <a:spAutoFit/>
          </a:bodyPr>
          <a:lstStyle/>
          <a:p>
            <a:pPr algn="ctr"/>
            <a:r>
              <a:rPr lang="en-US" dirty="0" smtClean="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And many more…</a:t>
            </a:r>
            <a:endParaRPr lang="en-US" dirty="0">
              <a:solidFill>
                <a:schemeClr val="accent2">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4" name="Picture 33"/>
          <p:cNvPicPr>
            <a:picLocks noChangeAspect="1"/>
          </p:cNvPicPr>
          <p:nvPr/>
        </p:nvPicPr>
        <p:blipFill rotWithShape="1">
          <a:blip r:embed="rId3"/>
          <a:srcRect t="3480"/>
          <a:stretch/>
        </p:blipFill>
        <p:spPr>
          <a:xfrm flipH="1">
            <a:off x="1211255" y="3294484"/>
            <a:ext cx="1098373" cy="2601440"/>
          </a:xfrm>
          <a:prstGeom prst="rect">
            <a:avLst/>
          </a:prstGeom>
        </p:spPr>
      </p:pic>
      <p:pic>
        <p:nvPicPr>
          <p:cNvPr id="35" name="Picture 34"/>
          <p:cNvPicPr>
            <a:picLocks noChangeAspect="1"/>
          </p:cNvPicPr>
          <p:nvPr/>
        </p:nvPicPr>
        <p:blipFill>
          <a:blip r:embed="rId4"/>
          <a:stretch>
            <a:fillRect/>
          </a:stretch>
        </p:blipFill>
        <p:spPr>
          <a:xfrm>
            <a:off x="8063907" y="140920"/>
            <a:ext cx="1289831" cy="1237399"/>
          </a:xfrm>
          <a:prstGeom prst="rect">
            <a:avLst/>
          </a:prstGeom>
        </p:spPr>
      </p:pic>
    </p:spTree>
    <p:extLst>
      <p:ext uri="{BB962C8B-B14F-4D97-AF65-F5344CB8AC3E}">
        <p14:creationId xmlns:p14="http://schemas.microsoft.com/office/powerpoint/2010/main" val="98632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3">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25">
                                            <p:txEl>
                                              <p:pRg st="0" end="0"/>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29">
                                            <p:txEl>
                                              <p:pRg st="0" end="0"/>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32">
                                            <p:txEl>
                                              <p:pRg st="0" end="0"/>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30">
                                            <p:txEl>
                                              <p:pRg st="0" end="0"/>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31">
                                            <p:txEl>
                                              <p:pRg st="0" end="0"/>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dvAuto="500"/>
      <p:bldP spid="23" grpId="0" build="p" advAuto="500"/>
      <p:bldP spid="24" grpId="0" build="p" advAuto="500"/>
      <p:bldP spid="25" grpId="0" build="p" advAuto="500"/>
      <p:bldP spid="29" grpId="0" build="p" advAuto="500"/>
      <p:bldP spid="30" grpId="0" build="p" advAuto="500"/>
      <p:bldP spid="31" grpId="0" build="p" advAuto="500"/>
      <p:bldP spid="32" grpId="0" build="p" advAuto="500"/>
      <p:bldP spid="33" grpId="0" build="p" advAuto="50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Beyond DevOps</a:t>
            </a:r>
            <a:endParaRPr lang="en-US" dirty="0"/>
          </a:p>
        </p:txBody>
      </p:sp>
      <p:sp>
        <p:nvSpPr>
          <p:cNvPr id="4" name="Footer Placeholder 3"/>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sp>
        <p:nvSpPr>
          <p:cNvPr id="7" name="Oval 6"/>
          <p:cNvSpPr/>
          <p:nvPr/>
        </p:nvSpPr>
        <p:spPr>
          <a:xfrm>
            <a:off x="1957836" y="1518332"/>
            <a:ext cx="1905640" cy="1905640"/>
          </a:xfrm>
          <a:prstGeom prst="ellipse">
            <a:avLst/>
          </a:prstGeom>
          <a:solidFill>
            <a:srgbClr val="00B0F0">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Finance</a:t>
            </a:r>
            <a:endParaRPr lang="en-US" dirty="0"/>
          </a:p>
        </p:txBody>
      </p:sp>
      <p:sp>
        <p:nvSpPr>
          <p:cNvPr id="9" name="Oval 8"/>
          <p:cNvSpPr/>
          <p:nvPr/>
        </p:nvSpPr>
        <p:spPr>
          <a:xfrm>
            <a:off x="2795773" y="4283483"/>
            <a:ext cx="1905640" cy="1905640"/>
          </a:xfrm>
          <a:prstGeom prst="ellipse">
            <a:avLst/>
          </a:prstGeom>
          <a:solidFill>
            <a:srgbClr val="FFC000">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Marketing</a:t>
            </a:r>
            <a:endParaRPr lang="en-US" dirty="0"/>
          </a:p>
        </p:txBody>
      </p:sp>
      <p:sp>
        <p:nvSpPr>
          <p:cNvPr id="10" name="Oval 9"/>
          <p:cNvSpPr/>
          <p:nvPr/>
        </p:nvSpPr>
        <p:spPr>
          <a:xfrm>
            <a:off x="4034143" y="3225565"/>
            <a:ext cx="1905640" cy="1905640"/>
          </a:xfrm>
          <a:prstGeom prst="ellipse">
            <a:avLst/>
          </a:prstGeom>
          <a:solidFill>
            <a:srgbClr val="232382">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Legal &amp; Compliance</a:t>
            </a:r>
            <a:endParaRPr lang="en-US" dirty="0"/>
          </a:p>
        </p:txBody>
      </p:sp>
      <p:sp>
        <p:nvSpPr>
          <p:cNvPr id="11" name="Oval 10"/>
          <p:cNvSpPr/>
          <p:nvPr/>
        </p:nvSpPr>
        <p:spPr>
          <a:xfrm>
            <a:off x="3508624" y="1674294"/>
            <a:ext cx="1905640" cy="1905640"/>
          </a:xfrm>
          <a:prstGeom prst="ellipse">
            <a:avLst/>
          </a:prstGeom>
          <a:solidFill>
            <a:srgbClr val="92D050">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Business</a:t>
            </a:r>
            <a:endParaRPr lang="en-US" dirty="0"/>
          </a:p>
        </p:txBody>
      </p:sp>
      <p:sp>
        <p:nvSpPr>
          <p:cNvPr id="12" name="Oval 11"/>
          <p:cNvSpPr/>
          <p:nvPr/>
        </p:nvSpPr>
        <p:spPr>
          <a:xfrm>
            <a:off x="778519" y="2548671"/>
            <a:ext cx="1906565" cy="1906565"/>
          </a:xfrm>
          <a:prstGeom prst="ellipse">
            <a:avLst/>
          </a:prstGeom>
          <a:solidFill>
            <a:schemeClr val="tx1">
              <a:lumMod val="50000"/>
              <a:lumOff val="50000"/>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Development</a:t>
            </a:r>
            <a:endParaRPr lang="en-US" dirty="0"/>
          </a:p>
        </p:txBody>
      </p:sp>
      <p:sp>
        <p:nvSpPr>
          <p:cNvPr id="13" name="Oval 12"/>
          <p:cNvSpPr/>
          <p:nvPr/>
        </p:nvSpPr>
        <p:spPr>
          <a:xfrm>
            <a:off x="1358163" y="4041954"/>
            <a:ext cx="1884426" cy="1884426"/>
          </a:xfrm>
          <a:prstGeom prst="ellipse">
            <a:avLst/>
          </a:prstGeom>
          <a:solidFill>
            <a:srgbClr val="0070C0">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Operations</a:t>
            </a:r>
            <a:endParaRPr lang="en-US" dirty="0"/>
          </a:p>
        </p:txBody>
      </p:sp>
      <p:sp>
        <p:nvSpPr>
          <p:cNvPr id="14" name="Rectangle 13"/>
          <p:cNvSpPr/>
          <p:nvPr/>
        </p:nvSpPr>
        <p:spPr>
          <a:xfrm>
            <a:off x="6252200" y="2510258"/>
            <a:ext cx="5795935" cy="3046988"/>
          </a:xfrm>
          <a:prstGeom prst="rect">
            <a:avLst/>
          </a:prstGeom>
        </p:spPr>
        <p:txBody>
          <a:bodyPr wrap="square">
            <a:spAutoFit/>
          </a:bodyPr>
          <a:lstStyle/>
          <a:p>
            <a:pPr algn="ctr"/>
            <a:r>
              <a:rPr lang="en-US" sz="2400" dirty="0" smtClean="0"/>
              <a:t>“It’s important to remind that in a digital transformation (and, for that matter digital business) context, all aspects, functions, processes, etc. are interconnected and </a:t>
            </a:r>
            <a:r>
              <a:rPr lang="en-US" sz="2400" b="1" dirty="0" smtClean="0"/>
              <a:t>silos have less (or no) place</a:t>
            </a:r>
            <a:r>
              <a:rPr lang="en-US" sz="2400" dirty="0" smtClean="0"/>
              <a:t>, not from a </a:t>
            </a:r>
            <a:r>
              <a:rPr lang="en-US" sz="2400" b="1" dirty="0" smtClean="0"/>
              <a:t>technological perspective </a:t>
            </a:r>
            <a:r>
              <a:rPr lang="en-US" sz="2400" dirty="0" smtClean="0"/>
              <a:t>but most of all also not from a </a:t>
            </a:r>
            <a:r>
              <a:rPr lang="en-US" sz="2400" b="1" dirty="0" smtClean="0"/>
              <a:t>process and people perspective</a:t>
            </a:r>
            <a:r>
              <a:rPr lang="en-US" sz="2400" dirty="0" smtClean="0"/>
              <a:t>.”</a:t>
            </a:r>
            <a:endParaRPr lang="en-US" sz="2400" dirty="0"/>
          </a:p>
        </p:txBody>
      </p:sp>
      <p:pic>
        <p:nvPicPr>
          <p:cNvPr id="15" name="Picture 14"/>
          <p:cNvPicPr>
            <a:picLocks noChangeAspect="1"/>
          </p:cNvPicPr>
          <p:nvPr/>
        </p:nvPicPr>
        <p:blipFill>
          <a:blip r:embed="rId3"/>
          <a:stretch>
            <a:fillRect/>
          </a:stretch>
        </p:blipFill>
        <p:spPr>
          <a:xfrm>
            <a:off x="7601200" y="140920"/>
            <a:ext cx="1289831" cy="1237399"/>
          </a:xfrm>
          <a:prstGeom prst="rect">
            <a:avLst/>
          </a:prstGeom>
        </p:spPr>
      </p:pic>
    </p:spTree>
    <p:extLst>
      <p:ext uri="{BB962C8B-B14F-4D97-AF65-F5344CB8AC3E}">
        <p14:creationId xmlns:p14="http://schemas.microsoft.com/office/powerpoint/2010/main" val="3570701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447498" y="3312976"/>
            <a:ext cx="11086188" cy="2167766"/>
            <a:chOff x="518437" y="1826370"/>
            <a:chExt cx="11086188" cy="2167766"/>
          </a:xfrm>
        </p:grpSpPr>
        <p:pic>
          <p:nvPicPr>
            <p:cNvPr id="56" name="Grafik 1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34081" y="2370437"/>
              <a:ext cx="2170544" cy="1623699"/>
            </a:xfrm>
            <a:prstGeom prst="rect">
              <a:avLst/>
            </a:prstGeom>
          </p:spPr>
        </p:pic>
        <p:pic>
          <p:nvPicPr>
            <p:cNvPr id="57" name="Picture 3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3672" y="2370437"/>
              <a:ext cx="2174413" cy="1623699"/>
            </a:xfrm>
            <a:prstGeom prst="rect">
              <a:avLst/>
            </a:prstGeom>
          </p:spPr>
        </p:pic>
        <p:pic>
          <p:nvPicPr>
            <p:cNvPr id="58"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1429" y="2370437"/>
              <a:ext cx="2117868" cy="1602734"/>
            </a:xfrm>
            <a:prstGeom prst="rect">
              <a:avLst/>
            </a:prstGeom>
          </p:spPr>
        </p:pic>
        <p:pic>
          <p:nvPicPr>
            <p:cNvPr id="59"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92587" y="2370437"/>
              <a:ext cx="2120156" cy="1623699"/>
            </a:xfrm>
            <a:prstGeom prst="rect">
              <a:avLst/>
            </a:prstGeom>
          </p:spPr>
        </p:pic>
        <p:pic>
          <p:nvPicPr>
            <p:cNvPr id="60" name="Picture 1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752176" y="2370437"/>
              <a:ext cx="2117868" cy="1605294"/>
            </a:xfrm>
            <a:prstGeom prst="rect">
              <a:avLst/>
            </a:prstGeom>
          </p:spPr>
        </p:pic>
        <p:sp>
          <p:nvSpPr>
            <p:cNvPr id="61" name="Rectangle 16"/>
            <p:cNvSpPr/>
            <p:nvPr/>
          </p:nvSpPr>
          <p:spPr>
            <a:xfrm>
              <a:off x="518437" y="1826375"/>
              <a:ext cx="2130859" cy="498171"/>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400" dirty="0">
                  <a:solidFill>
                    <a:schemeClr val="tx1"/>
                  </a:solidFill>
                </a:rPr>
                <a:t>Diagnostic </a:t>
              </a:r>
              <a:r>
                <a:rPr lang="en-US" sz="1400" dirty="0" smtClean="0">
                  <a:solidFill>
                    <a:schemeClr val="tx1"/>
                  </a:solidFill>
                </a:rPr>
                <a:t/>
              </a:r>
              <a:br>
                <a:rPr lang="en-US" sz="1400" dirty="0" smtClean="0">
                  <a:solidFill>
                    <a:schemeClr val="tx1"/>
                  </a:solidFill>
                </a:rPr>
              </a:br>
              <a:r>
                <a:rPr lang="en-US" sz="1400" dirty="0" smtClean="0">
                  <a:solidFill>
                    <a:schemeClr val="tx1"/>
                  </a:solidFill>
                </a:rPr>
                <a:t>Solutions</a:t>
              </a:r>
              <a:endParaRPr lang="en-US" sz="1400" dirty="0">
                <a:solidFill>
                  <a:schemeClr val="tx1"/>
                </a:solidFill>
              </a:endParaRPr>
            </a:p>
          </p:txBody>
        </p:sp>
        <p:sp>
          <p:nvSpPr>
            <p:cNvPr id="62" name="Rectangle 17"/>
            <p:cNvSpPr/>
            <p:nvPr/>
          </p:nvSpPr>
          <p:spPr>
            <a:xfrm>
              <a:off x="2752176" y="1826370"/>
              <a:ext cx="2117869" cy="498175"/>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400" dirty="0" smtClean="0">
                  <a:solidFill>
                    <a:schemeClr val="tx1"/>
                  </a:solidFill>
                </a:rPr>
                <a:t>Integrity</a:t>
              </a:r>
              <a:r>
                <a:rPr lang="en-US" sz="1400" dirty="0">
                  <a:solidFill>
                    <a:schemeClr val="tx1"/>
                  </a:solidFill>
                </a:rPr>
                <a:t/>
              </a:r>
              <a:br>
                <a:rPr lang="en-US" sz="1400" dirty="0">
                  <a:solidFill>
                    <a:schemeClr val="tx1"/>
                  </a:solidFill>
                </a:rPr>
              </a:br>
              <a:r>
                <a:rPr lang="en-US" sz="1400" dirty="0" smtClean="0">
                  <a:solidFill>
                    <a:schemeClr val="tx1"/>
                  </a:solidFill>
                </a:rPr>
                <a:t>Solutions</a:t>
              </a:r>
              <a:endParaRPr lang="en-US" sz="1400" dirty="0">
                <a:solidFill>
                  <a:schemeClr val="tx1"/>
                </a:solidFill>
              </a:endParaRPr>
            </a:p>
          </p:txBody>
        </p:sp>
        <p:sp>
          <p:nvSpPr>
            <p:cNvPr id="63" name="Rectangle 24"/>
            <p:cNvSpPr/>
            <p:nvPr/>
          </p:nvSpPr>
          <p:spPr>
            <a:xfrm>
              <a:off x="7193671" y="1833766"/>
              <a:ext cx="2159482" cy="494571"/>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400" dirty="0">
                  <a:solidFill>
                    <a:schemeClr val="tx1"/>
                  </a:solidFill>
                </a:rPr>
                <a:t>Flow Metering </a:t>
              </a:r>
              <a:r>
                <a:rPr lang="en-US" sz="1400" dirty="0" smtClean="0">
                  <a:solidFill>
                    <a:schemeClr val="tx1"/>
                  </a:solidFill>
                </a:rPr>
                <a:t/>
              </a:r>
              <a:br>
                <a:rPr lang="en-US" sz="1400" dirty="0" smtClean="0">
                  <a:solidFill>
                    <a:schemeClr val="tx1"/>
                  </a:solidFill>
                </a:rPr>
              </a:br>
              <a:r>
                <a:rPr lang="en-US" sz="1400" dirty="0" smtClean="0">
                  <a:solidFill>
                    <a:schemeClr val="tx1"/>
                  </a:solidFill>
                </a:rPr>
                <a:t>Solutions</a:t>
              </a:r>
              <a:endParaRPr lang="en-US" sz="1600" dirty="0">
                <a:solidFill>
                  <a:schemeClr val="tx1"/>
                </a:solidFill>
              </a:endParaRPr>
            </a:p>
          </p:txBody>
        </p:sp>
        <p:sp>
          <p:nvSpPr>
            <p:cNvPr id="64" name="Rectangle 25"/>
            <p:cNvSpPr/>
            <p:nvPr/>
          </p:nvSpPr>
          <p:spPr>
            <a:xfrm>
              <a:off x="4992587" y="1829976"/>
              <a:ext cx="2120156" cy="494569"/>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400" dirty="0">
                  <a:solidFill>
                    <a:schemeClr val="tx1"/>
                  </a:solidFill>
                </a:rPr>
                <a:t>Intelligent </a:t>
              </a:r>
              <a:r>
                <a:rPr lang="en-US" sz="1400" dirty="0" smtClean="0">
                  <a:solidFill>
                    <a:schemeClr val="tx1"/>
                  </a:solidFill>
                </a:rPr>
                <a:t/>
              </a:r>
              <a:br>
                <a:rPr lang="en-US" sz="1400" dirty="0" smtClean="0">
                  <a:solidFill>
                    <a:schemeClr val="tx1"/>
                  </a:solidFill>
                </a:rPr>
              </a:br>
              <a:r>
                <a:rPr lang="en-US" sz="1400" dirty="0" smtClean="0">
                  <a:solidFill>
                    <a:schemeClr val="tx1"/>
                  </a:solidFill>
                </a:rPr>
                <a:t>Plastic Solutions</a:t>
              </a:r>
              <a:endParaRPr lang="en-US" sz="1050" b="1" dirty="0">
                <a:solidFill>
                  <a:schemeClr val="tx1"/>
                </a:solidFill>
              </a:endParaRPr>
            </a:p>
          </p:txBody>
        </p:sp>
        <p:sp>
          <p:nvSpPr>
            <p:cNvPr id="65" name="Rectangle 46"/>
            <p:cNvSpPr/>
            <p:nvPr/>
          </p:nvSpPr>
          <p:spPr>
            <a:xfrm>
              <a:off x="9434081" y="1833769"/>
              <a:ext cx="2159482" cy="494568"/>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400" dirty="0" smtClean="0">
                  <a:solidFill>
                    <a:schemeClr val="tx1"/>
                  </a:solidFill>
                </a:rPr>
                <a:t>…</a:t>
              </a:r>
              <a:endParaRPr lang="en-US" sz="1100" dirty="0">
                <a:solidFill>
                  <a:schemeClr val="tx1"/>
                </a:solidFill>
              </a:endParaRPr>
            </a:p>
          </p:txBody>
        </p:sp>
      </p:grpSp>
      <p:sp>
        <p:nvSpPr>
          <p:cNvPr id="2" name="Title 1"/>
          <p:cNvSpPr>
            <a:spLocks noGrp="1"/>
          </p:cNvSpPr>
          <p:nvPr>
            <p:ph type="title"/>
          </p:nvPr>
        </p:nvSpPr>
        <p:spPr/>
        <p:txBody>
          <a:bodyPr/>
          <a:lstStyle/>
          <a:p>
            <a:r>
              <a:rPr lang="en-US" dirty="0" smtClean="0"/>
              <a:t>Classical Business Approach</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grpSp>
        <p:nvGrpSpPr>
          <p:cNvPr id="4" name="Group 3"/>
          <p:cNvGrpSpPr/>
          <p:nvPr/>
        </p:nvGrpSpPr>
        <p:grpSpPr>
          <a:xfrm>
            <a:off x="731040" y="1646564"/>
            <a:ext cx="10354660" cy="1491112"/>
            <a:chOff x="731040" y="1646564"/>
            <a:chExt cx="10354660" cy="1491112"/>
          </a:xfrm>
        </p:grpSpPr>
        <p:grpSp>
          <p:nvGrpSpPr>
            <p:cNvPr id="67" name="Group 66"/>
            <p:cNvGrpSpPr/>
            <p:nvPr/>
          </p:nvGrpSpPr>
          <p:grpSpPr>
            <a:xfrm>
              <a:off x="731040" y="1646564"/>
              <a:ext cx="1382110" cy="1491112"/>
              <a:chOff x="731040" y="1647948"/>
              <a:chExt cx="1382110" cy="1491112"/>
            </a:xfrm>
          </p:grpSpPr>
          <p:grpSp>
            <p:nvGrpSpPr>
              <p:cNvPr id="21" name="Group 20"/>
              <p:cNvGrpSpPr/>
              <p:nvPr/>
            </p:nvGrpSpPr>
            <p:grpSpPr>
              <a:xfrm>
                <a:off x="731040" y="1647948"/>
                <a:ext cx="1382110" cy="1009683"/>
                <a:chOff x="7039083" y="2508854"/>
                <a:chExt cx="1382110" cy="1009683"/>
              </a:xfrm>
            </p:grpSpPr>
            <p:pic>
              <p:nvPicPr>
                <p:cNvPr id="22" name="Picture 7" descr="C:\Users\MJordan\Documents\all_Icons_in_all_Sizes\48x48\woma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5657" y="2508854"/>
                  <a:ext cx="648962" cy="64896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039083" y="3118427"/>
                  <a:ext cx="1382110" cy="400110"/>
                </a:xfrm>
                <a:prstGeom prst="rect">
                  <a:avLst/>
                </a:prstGeom>
              </p:spPr>
              <p:txBody>
                <a:bodyPr wrap="none">
                  <a:spAutoFit/>
                </a:bodyPr>
                <a:lstStyle/>
                <a:p>
                  <a:r>
                    <a:rPr lang="en-US" sz="2000" b="1" dirty="0" smtClean="0">
                      <a:solidFill>
                        <a:schemeClr val="accent6">
                          <a:lumMod val="50000"/>
                        </a:schemeClr>
                      </a:solidFill>
                    </a:rPr>
                    <a:t>Customer</a:t>
                  </a:r>
                  <a:endParaRPr lang="en-US" sz="2000" b="1" dirty="0"/>
                </a:p>
              </p:txBody>
            </p:sp>
          </p:grpSp>
          <p:cxnSp>
            <p:nvCxnSpPr>
              <p:cNvPr id="66" name="Straight Arrow Connector 65"/>
              <p:cNvCxnSpPr/>
              <p:nvPr/>
            </p:nvCxnSpPr>
            <p:spPr>
              <a:xfrm>
                <a:off x="1430328" y="2657631"/>
                <a:ext cx="0" cy="481429"/>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2974178" y="1646564"/>
              <a:ext cx="1382110" cy="1491112"/>
              <a:chOff x="731040" y="1647948"/>
              <a:chExt cx="1382110" cy="1491112"/>
            </a:xfrm>
          </p:grpSpPr>
          <p:grpSp>
            <p:nvGrpSpPr>
              <p:cNvPr id="69" name="Group 68"/>
              <p:cNvGrpSpPr/>
              <p:nvPr/>
            </p:nvGrpSpPr>
            <p:grpSpPr>
              <a:xfrm>
                <a:off x="731040" y="1647948"/>
                <a:ext cx="1382110" cy="1009683"/>
                <a:chOff x="7039083" y="2508854"/>
                <a:chExt cx="1382110" cy="1009683"/>
              </a:xfrm>
            </p:grpSpPr>
            <p:pic>
              <p:nvPicPr>
                <p:cNvPr id="71" name="Picture 7" descr="C:\Users\MJordan\Documents\all_Icons_in_all_Sizes\48x48\woma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5657" y="2508854"/>
                  <a:ext cx="648962" cy="648962"/>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p:cNvSpPr/>
                <p:nvPr/>
              </p:nvSpPr>
              <p:spPr>
                <a:xfrm>
                  <a:off x="7039083" y="3118427"/>
                  <a:ext cx="1382110" cy="400110"/>
                </a:xfrm>
                <a:prstGeom prst="rect">
                  <a:avLst/>
                </a:prstGeom>
              </p:spPr>
              <p:txBody>
                <a:bodyPr wrap="none">
                  <a:spAutoFit/>
                </a:bodyPr>
                <a:lstStyle/>
                <a:p>
                  <a:r>
                    <a:rPr lang="en-US" sz="2000" b="1" dirty="0" smtClean="0">
                      <a:solidFill>
                        <a:schemeClr val="accent6">
                          <a:lumMod val="50000"/>
                        </a:schemeClr>
                      </a:solidFill>
                    </a:rPr>
                    <a:t>Customer</a:t>
                  </a:r>
                  <a:endParaRPr lang="en-US" sz="2000" b="1" dirty="0"/>
                </a:p>
              </p:txBody>
            </p:sp>
          </p:grpSp>
          <p:cxnSp>
            <p:nvCxnSpPr>
              <p:cNvPr id="70" name="Straight Arrow Connector 69"/>
              <p:cNvCxnSpPr/>
              <p:nvPr/>
            </p:nvCxnSpPr>
            <p:spPr>
              <a:xfrm>
                <a:off x="1430328" y="2657631"/>
                <a:ext cx="0" cy="481429"/>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5217315" y="1646564"/>
              <a:ext cx="1382110" cy="1491112"/>
              <a:chOff x="731040" y="1647948"/>
              <a:chExt cx="1382110" cy="1491112"/>
            </a:xfrm>
          </p:grpSpPr>
          <p:grpSp>
            <p:nvGrpSpPr>
              <p:cNvPr id="74" name="Group 73"/>
              <p:cNvGrpSpPr/>
              <p:nvPr/>
            </p:nvGrpSpPr>
            <p:grpSpPr>
              <a:xfrm>
                <a:off x="731040" y="1647948"/>
                <a:ext cx="1382110" cy="1009683"/>
                <a:chOff x="7039083" y="2508854"/>
                <a:chExt cx="1382110" cy="1009683"/>
              </a:xfrm>
            </p:grpSpPr>
            <p:pic>
              <p:nvPicPr>
                <p:cNvPr id="76" name="Picture 7" descr="C:\Users\MJordan\Documents\all_Icons_in_all_Sizes\48x48\woma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5657" y="2508854"/>
                  <a:ext cx="648962" cy="64896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p:cNvSpPr/>
                <p:nvPr/>
              </p:nvSpPr>
              <p:spPr>
                <a:xfrm>
                  <a:off x="7039083" y="3118427"/>
                  <a:ext cx="1382110" cy="400110"/>
                </a:xfrm>
                <a:prstGeom prst="rect">
                  <a:avLst/>
                </a:prstGeom>
              </p:spPr>
              <p:txBody>
                <a:bodyPr wrap="none">
                  <a:spAutoFit/>
                </a:bodyPr>
                <a:lstStyle/>
                <a:p>
                  <a:r>
                    <a:rPr lang="en-US" sz="2000" b="1" dirty="0" smtClean="0">
                      <a:solidFill>
                        <a:schemeClr val="accent6">
                          <a:lumMod val="50000"/>
                        </a:schemeClr>
                      </a:solidFill>
                    </a:rPr>
                    <a:t>Customer</a:t>
                  </a:r>
                  <a:endParaRPr lang="en-US" sz="2000" b="1" dirty="0"/>
                </a:p>
              </p:txBody>
            </p:sp>
          </p:grpSp>
          <p:cxnSp>
            <p:nvCxnSpPr>
              <p:cNvPr id="75" name="Straight Arrow Connector 74"/>
              <p:cNvCxnSpPr/>
              <p:nvPr/>
            </p:nvCxnSpPr>
            <p:spPr>
              <a:xfrm>
                <a:off x="1430328" y="2657631"/>
                <a:ext cx="0" cy="481429"/>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7460453" y="1646564"/>
              <a:ext cx="1382110" cy="1491112"/>
              <a:chOff x="731040" y="1647948"/>
              <a:chExt cx="1382110" cy="1491112"/>
            </a:xfrm>
          </p:grpSpPr>
          <p:grpSp>
            <p:nvGrpSpPr>
              <p:cNvPr id="79" name="Group 78"/>
              <p:cNvGrpSpPr/>
              <p:nvPr/>
            </p:nvGrpSpPr>
            <p:grpSpPr>
              <a:xfrm>
                <a:off x="731040" y="1647948"/>
                <a:ext cx="1382110" cy="1009683"/>
                <a:chOff x="7039083" y="2508854"/>
                <a:chExt cx="1382110" cy="1009683"/>
              </a:xfrm>
            </p:grpSpPr>
            <p:pic>
              <p:nvPicPr>
                <p:cNvPr id="81" name="Picture 7" descr="C:\Users\MJordan\Documents\all_Icons_in_all_Sizes\48x48\woma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5657" y="2508854"/>
                  <a:ext cx="648962" cy="648962"/>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p:cNvSpPr/>
                <p:nvPr/>
              </p:nvSpPr>
              <p:spPr>
                <a:xfrm>
                  <a:off x="7039083" y="3118427"/>
                  <a:ext cx="1382110" cy="400110"/>
                </a:xfrm>
                <a:prstGeom prst="rect">
                  <a:avLst/>
                </a:prstGeom>
              </p:spPr>
              <p:txBody>
                <a:bodyPr wrap="none">
                  <a:spAutoFit/>
                </a:bodyPr>
                <a:lstStyle/>
                <a:p>
                  <a:r>
                    <a:rPr lang="en-US" sz="2000" b="1" dirty="0" smtClean="0">
                      <a:solidFill>
                        <a:schemeClr val="accent6">
                          <a:lumMod val="50000"/>
                        </a:schemeClr>
                      </a:solidFill>
                    </a:rPr>
                    <a:t>Customer</a:t>
                  </a:r>
                  <a:endParaRPr lang="en-US" sz="2000" b="1" dirty="0"/>
                </a:p>
              </p:txBody>
            </p:sp>
          </p:grpSp>
          <p:cxnSp>
            <p:nvCxnSpPr>
              <p:cNvPr id="80" name="Straight Arrow Connector 79"/>
              <p:cNvCxnSpPr/>
              <p:nvPr/>
            </p:nvCxnSpPr>
            <p:spPr>
              <a:xfrm>
                <a:off x="1430328" y="2657631"/>
                <a:ext cx="0" cy="481429"/>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9703590" y="1646564"/>
              <a:ext cx="1382110" cy="1491112"/>
              <a:chOff x="731040" y="1647948"/>
              <a:chExt cx="1382110" cy="1491112"/>
            </a:xfrm>
          </p:grpSpPr>
          <p:grpSp>
            <p:nvGrpSpPr>
              <p:cNvPr id="84" name="Group 83"/>
              <p:cNvGrpSpPr/>
              <p:nvPr/>
            </p:nvGrpSpPr>
            <p:grpSpPr>
              <a:xfrm>
                <a:off x="731040" y="1647948"/>
                <a:ext cx="1382110" cy="1009683"/>
                <a:chOff x="7039083" y="2508854"/>
                <a:chExt cx="1382110" cy="1009683"/>
              </a:xfrm>
            </p:grpSpPr>
            <p:pic>
              <p:nvPicPr>
                <p:cNvPr id="86" name="Picture 7" descr="C:\Users\MJordan\Documents\all_Icons_in_all_Sizes\48x48\woma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5657" y="2508854"/>
                  <a:ext cx="648962" cy="648962"/>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7039083" y="3118427"/>
                  <a:ext cx="1382110" cy="400110"/>
                </a:xfrm>
                <a:prstGeom prst="rect">
                  <a:avLst/>
                </a:prstGeom>
              </p:spPr>
              <p:txBody>
                <a:bodyPr wrap="none">
                  <a:spAutoFit/>
                </a:bodyPr>
                <a:lstStyle/>
                <a:p>
                  <a:r>
                    <a:rPr lang="en-US" sz="2000" b="1" dirty="0" smtClean="0">
                      <a:solidFill>
                        <a:schemeClr val="accent6">
                          <a:lumMod val="50000"/>
                        </a:schemeClr>
                      </a:solidFill>
                    </a:rPr>
                    <a:t>Customer</a:t>
                  </a:r>
                  <a:endParaRPr lang="en-US" sz="2000" b="1" dirty="0"/>
                </a:p>
              </p:txBody>
            </p:sp>
          </p:grpSp>
          <p:cxnSp>
            <p:nvCxnSpPr>
              <p:cNvPr id="85" name="Straight Arrow Connector 84"/>
              <p:cNvCxnSpPr/>
              <p:nvPr/>
            </p:nvCxnSpPr>
            <p:spPr>
              <a:xfrm>
                <a:off x="1430328" y="2657631"/>
                <a:ext cx="0" cy="481429"/>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Group 4"/>
          <p:cNvGrpSpPr/>
          <p:nvPr/>
        </p:nvGrpSpPr>
        <p:grpSpPr>
          <a:xfrm>
            <a:off x="645498" y="5484534"/>
            <a:ext cx="10579884" cy="646331"/>
            <a:chOff x="645498" y="5484534"/>
            <a:chExt cx="10579884" cy="646331"/>
          </a:xfrm>
        </p:grpSpPr>
        <p:sp>
          <p:nvSpPr>
            <p:cNvPr id="35" name="Rectangle 34"/>
            <p:cNvSpPr/>
            <p:nvPr/>
          </p:nvSpPr>
          <p:spPr>
            <a:xfrm>
              <a:off x="645498" y="5484534"/>
              <a:ext cx="1569660" cy="646331"/>
            </a:xfrm>
            <a:prstGeom prst="rect">
              <a:avLst/>
            </a:prstGeom>
          </p:spPr>
          <p:txBody>
            <a:bodyPr wrap="none">
              <a:spAutoFit/>
            </a:bodyPr>
            <a:lstStyle/>
            <a:p>
              <a:pPr algn="ctr"/>
              <a:r>
                <a:rPr lang="en-US" dirty="0" smtClean="0">
                  <a:solidFill>
                    <a:srgbClr val="232382"/>
                  </a:solidFill>
                </a:rPr>
                <a:t>Projects &amp; </a:t>
              </a:r>
              <a:br>
                <a:rPr lang="en-US" dirty="0" smtClean="0">
                  <a:solidFill>
                    <a:srgbClr val="232382"/>
                  </a:solidFill>
                </a:rPr>
              </a:br>
              <a:r>
                <a:rPr lang="en-US" dirty="0" smtClean="0">
                  <a:solidFill>
                    <a:srgbClr val="232382"/>
                  </a:solidFill>
                </a:rPr>
                <a:t>SW Solutions</a:t>
              </a:r>
              <a:endParaRPr lang="en-US" dirty="0">
                <a:solidFill>
                  <a:srgbClr val="232382"/>
                </a:solidFill>
              </a:endParaRPr>
            </a:p>
          </p:txBody>
        </p:sp>
        <p:sp>
          <p:nvSpPr>
            <p:cNvPr id="52" name="Rectangle 51"/>
            <p:cNvSpPr/>
            <p:nvPr/>
          </p:nvSpPr>
          <p:spPr>
            <a:xfrm>
              <a:off x="2955341" y="5484534"/>
              <a:ext cx="1569660" cy="646331"/>
            </a:xfrm>
            <a:prstGeom prst="rect">
              <a:avLst/>
            </a:prstGeom>
          </p:spPr>
          <p:txBody>
            <a:bodyPr wrap="none">
              <a:spAutoFit/>
            </a:bodyPr>
            <a:lstStyle/>
            <a:p>
              <a:pPr algn="ctr"/>
              <a:r>
                <a:rPr lang="en-US" dirty="0" smtClean="0">
                  <a:solidFill>
                    <a:srgbClr val="232382"/>
                  </a:solidFill>
                </a:rPr>
                <a:t>Projects &amp; </a:t>
              </a:r>
              <a:br>
                <a:rPr lang="en-US" dirty="0" smtClean="0">
                  <a:solidFill>
                    <a:srgbClr val="232382"/>
                  </a:solidFill>
                </a:rPr>
              </a:br>
              <a:r>
                <a:rPr lang="en-US" dirty="0" smtClean="0">
                  <a:solidFill>
                    <a:srgbClr val="232382"/>
                  </a:solidFill>
                </a:rPr>
                <a:t>SW Solutions</a:t>
              </a:r>
              <a:endParaRPr lang="en-US" dirty="0">
                <a:solidFill>
                  <a:srgbClr val="232382"/>
                </a:solidFill>
              </a:endParaRPr>
            </a:p>
          </p:txBody>
        </p:sp>
        <p:sp>
          <p:nvSpPr>
            <p:cNvPr id="53" name="Rectangle 52"/>
            <p:cNvSpPr/>
            <p:nvPr/>
          </p:nvSpPr>
          <p:spPr>
            <a:xfrm>
              <a:off x="5265184" y="5484534"/>
              <a:ext cx="1569660" cy="646331"/>
            </a:xfrm>
            <a:prstGeom prst="rect">
              <a:avLst/>
            </a:prstGeom>
          </p:spPr>
          <p:txBody>
            <a:bodyPr wrap="none">
              <a:spAutoFit/>
            </a:bodyPr>
            <a:lstStyle/>
            <a:p>
              <a:pPr algn="ctr"/>
              <a:r>
                <a:rPr lang="en-US" dirty="0" smtClean="0">
                  <a:solidFill>
                    <a:srgbClr val="232382"/>
                  </a:solidFill>
                </a:rPr>
                <a:t>Projects &amp; </a:t>
              </a:r>
              <a:br>
                <a:rPr lang="en-US" dirty="0" smtClean="0">
                  <a:solidFill>
                    <a:srgbClr val="232382"/>
                  </a:solidFill>
                </a:rPr>
              </a:br>
              <a:r>
                <a:rPr lang="en-US" dirty="0" smtClean="0">
                  <a:solidFill>
                    <a:srgbClr val="232382"/>
                  </a:solidFill>
                </a:rPr>
                <a:t>SW Solutions</a:t>
              </a:r>
              <a:endParaRPr lang="en-US" dirty="0">
                <a:solidFill>
                  <a:srgbClr val="232382"/>
                </a:solidFill>
              </a:endParaRPr>
            </a:p>
          </p:txBody>
        </p:sp>
        <p:sp>
          <p:nvSpPr>
            <p:cNvPr id="54" name="Rectangle 53"/>
            <p:cNvSpPr/>
            <p:nvPr/>
          </p:nvSpPr>
          <p:spPr>
            <a:xfrm>
              <a:off x="7460453" y="5484534"/>
              <a:ext cx="1569660" cy="646331"/>
            </a:xfrm>
            <a:prstGeom prst="rect">
              <a:avLst/>
            </a:prstGeom>
          </p:spPr>
          <p:txBody>
            <a:bodyPr wrap="none">
              <a:spAutoFit/>
            </a:bodyPr>
            <a:lstStyle/>
            <a:p>
              <a:pPr algn="ctr"/>
              <a:r>
                <a:rPr lang="en-US" dirty="0" smtClean="0">
                  <a:solidFill>
                    <a:srgbClr val="232382"/>
                  </a:solidFill>
                </a:rPr>
                <a:t>Projects &amp; </a:t>
              </a:r>
              <a:br>
                <a:rPr lang="en-US" dirty="0" smtClean="0">
                  <a:solidFill>
                    <a:srgbClr val="232382"/>
                  </a:solidFill>
                </a:rPr>
              </a:br>
              <a:r>
                <a:rPr lang="en-US" dirty="0" smtClean="0">
                  <a:solidFill>
                    <a:srgbClr val="232382"/>
                  </a:solidFill>
                </a:rPr>
                <a:t>SW Solutions</a:t>
              </a:r>
              <a:endParaRPr lang="en-US" dirty="0">
                <a:solidFill>
                  <a:srgbClr val="232382"/>
                </a:solidFill>
              </a:endParaRPr>
            </a:p>
          </p:txBody>
        </p:sp>
        <p:sp>
          <p:nvSpPr>
            <p:cNvPr id="89" name="Rectangle 88"/>
            <p:cNvSpPr/>
            <p:nvPr/>
          </p:nvSpPr>
          <p:spPr>
            <a:xfrm>
              <a:off x="9655722" y="5484534"/>
              <a:ext cx="1569660" cy="646331"/>
            </a:xfrm>
            <a:prstGeom prst="rect">
              <a:avLst/>
            </a:prstGeom>
          </p:spPr>
          <p:txBody>
            <a:bodyPr wrap="none">
              <a:spAutoFit/>
            </a:bodyPr>
            <a:lstStyle/>
            <a:p>
              <a:pPr algn="ctr"/>
              <a:r>
                <a:rPr lang="en-US" dirty="0" smtClean="0">
                  <a:solidFill>
                    <a:srgbClr val="232382"/>
                  </a:solidFill>
                </a:rPr>
                <a:t>Projects &amp; </a:t>
              </a:r>
              <a:br>
                <a:rPr lang="en-US" dirty="0" smtClean="0">
                  <a:solidFill>
                    <a:srgbClr val="232382"/>
                  </a:solidFill>
                </a:rPr>
              </a:br>
              <a:r>
                <a:rPr lang="en-US" dirty="0" smtClean="0">
                  <a:solidFill>
                    <a:srgbClr val="232382"/>
                  </a:solidFill>
                </a:rPr>
                <a:t>SW Solutions</a:t>
              </a:r>
              <a:endParaRPr lang="en-US" dirty="0">
                <a:solidFill>
                  <a:srgbClr val="232382"/>
                </a:solidFill>
              </a:endParaRPr>
            </a:p>
          </p:txBody>
        </p:sp>
      </p:grpSp>
      <p:pic>
        <p:nvPicPr>
          <p:cNvPr id="47" name="Picture 46"/>
          <p:cNvPicPr>
            <a:picLocks noChangeAspect="1"/>
          </p:cNvPicPr>
          <p:nvPr/>
        </p:nvPicPr>
        <p:blipFill>
          <a:blip r:embed="rId8"/>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37181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3713" y="3769147"/>
            <a:ext cx="1732035" cy="502096"/>
          </a:xfrm>
          <a:prstGeom prst="rect">
            <a:avLst/>
          </a:prstGeom>
        </p:spPr>
      </p:pic>
      <p:sp>
        <p:nvSpPr>
          <p:cNvPr id="4" name="Title 3"/>
          <p:cNvSpPr>
            <a:spLocks noGrp="1"/>
          </p:cNvSpPr>
          <p:nvPr>
            <p:ph type="title"/>
          </p:nvPr>
        </p:nvSpPr>
        <p:spPr>
          <a:xfrm>
            <a:off x="515938" y="381001"/>
            <a:ext cx="7064305" cy="757238"/>
          </a:xfrm>
        </p:spPr>
        <p:txBody>
          <a:bodyPr/>
          <a:lstStyle/>
          <a:p>
            <a:r>
              <a:rPr lang="en-US" sz="2700" dirty="0" smtClean="0"/>
              <a:t>Platform Approach @ ROSEN</a:t>
            </a:r>
            <a:endParaRPr lang="en-US" sz="2700" dirty="0"/>
          </a:p>
        </p:txBody>
      </p:sp>
      <p:sp>
        <p:nvSpPr>
          <p:cNvPr id="5" name="Oval 4"/>
          <p:cNvSpPr/>
          <p:nvPr/>
        </p:nvSpPr>
        <p:spPr>
          <a:xfrm>
            <a:off x="1912536" y="3484086"/>
            <a:ext cx="2754366" cy="861555"/>
          </a:xfrm>
          <a:prstGeom prst="ellipse">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dirty="0" smtClean="0">
                <a:solidFill>
                  <a:schemeClr val="tx1"/>
                </a:solidFill>
              </a:rPr>
              <a:t>Business Field</a:t>
            </a:r>
            <a:r>
              <a:rPr lang="en-US" sz="1600" b="1" dirty="0" smtClean="0">
                <a:solidFill>
                  <a:schemeClr val="tx1"/>
                </a:solidFill>
              </a:rPr>
              <a:t/>
            </a:r>
            <a:br>
              <a:rPr lang="en-US" sz="1600" b="1" dirty="0" smtClean="0">
                <a:solidFill>
                  <a:schemeClr val="tx1"/>
                </a:solidFill>
              </a:rPr>
            </a:br>
            <a:r>
              <a:rPr lang="en-US" sz="1600" b="1" dirty="0" smtClean="0">
                <a:solidFill>
                  <a:schemeClr val="tx1"/>
                </a:solidFill>
              </a:rPr>
              <a:t>Asset Integrity</a:t>
            </a:r>
            <a:endParaRPr lang="en-US" sz="1600" b="1" dirty="0">
              <a:solidFill>
                <a:schemeClr val="tx1"/>
              </a:solidFill>
            </a:endParaRPr>
          </a:p>
        </p:txBody>
      </p:sp>
      <p:sp>
        <p:nvSpPr>
          <p:cNvPr id="6" name="Oval 5"/>
          <p:cNvSpPr/>
          <p:nvPr/>
        </p:nvSpPr>
        <p:spPr>
          <a:xfrm>
            <a:off x="6944251" y="3493814"/>
            <a:ext cx="2754366" cy="861555"/>
          </a:xfrm>
          <a:prstGeom prst="ellipse">
            <a:avLst/>
          </a:pr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dirty="0">
                <a:solidFill>
                  <a:schemeClr val="tx1"/>
                </a:solidFill>
              </a:rPr>
              <a:t>Business Field</a:t>
            </a:r>
            <a:endParaRPr lang="en-US" sz="1050" b="1" dirty="0" smtClean="0">
              <a:solidFill>
                <a:schemeClr val="tx1"/>
              </a:solidFill>
            </a:endParaRPr>
          </a:p>
          <a:p>
            <a:pPr algn="ctr"/>
            <a:r>
              <a:rPr lang="en-US" sz="1600" b="1" dirty="0" smtClean="0">
                <a:solidFill>
                  <a:schemeClr val="tx1"/>
                </a:solidFill>
              </a:rPr>
              <a:t>Process Optimization</a:t>
            </a:r>
            <a:endParaRPr lang="en-US" sz="1600" b="1" dirty="0">
              <a:solidFill>
                <a:schemeClr val="tx1"/>
              </a:solidFill>
            </a:endParaRPr>
          </a:p>
        </p:txBody>
      </p:sp>
      <p:sp>
        <p:nvSpPr>
          <p:cNvPr id="15" name="Circular Arrow 14"/>
          <p:cNvSpPr/>
          <p:nvPr/>
        </p:nvSpPr>
        <p:spPr>
          <a:xfrm>
            <a:off x="4234767" y="2324904"/>
            <a:ext cx="3237344" cy="3249687"/>
          </a:xfrm>
          <a:prstGeom prst="circularArrow">
            <a:avLst>
              <a:gd name="adj1" fmla="val 12500"/>
              <a:gd name="adj2" fmla="val 1142319"/>
              <a:gd name="adj3" fmla="val 20457681"/>
              <a:gd name="adj4" fmla="val 711255"/>
              <a:gd name="adj5" fmla="val 12500"/>
            </a:avLst>
          </a:prstGeom>
          <a:solidFill>
            <a:srgbClr val="FFC000">
              <a:alpha val="6392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6" name="TextBox 25"/>
          <p:cNvSpPr txBox="1"/>
          <p:nvPr/>
        </p:nvSpPr>
        <p:spPr>
          <a:xfrm>
            <a:off x="72733" y="3315784"/>
            <a:ext cx="1981553" cy="806935"/>
          </a:xfrm>
          <a:prstGeom prst="rect">
            <a:avLst/>
          </a:prstGeom>
          <a:noFill/>
        </p:spPr>
        <p:txBody>
          <a:bodyPr wrap="square" lIns="0" tIns="0" rIns="0" bIns="0" rtlCol="0">
            <a:noAutofit/>
          </a:bodyPr>
          <a:lstStyle/>
          <a:p>
            <a:pPr algn="ctr">
              <a:spcBef>
                <a:spcPts val="600"/>
              </a:spcBef>
            </a:pPr>
            <a:r>
              <a:rPr lang="en-US" sz="1400" b="1" i="1" dirty="0" smtClean="0"/>
              <a:t>Goal:</a:t>
            </a:r>
          </a:p>
          <a:p>
            <a:pPr algn="ctr">
              <a:spcBef>
                <a:spcPts val="600"/>
              </a:spcBef>
            </a:pPr>
            <a:r>
              <a:rPr lang="en-US" sz="1400" i="1" dirty="0" smtClean="0"/>
              <a:t>Most safe, economical and reliable Assets</a:t>
            </a:r>
          </a:p>
          <a:p>
            <a:pPr algn="ctr">
              <a:spcBef>
                <a:spcPts val="600"/>
              </a:spcBef>
            </a:pPr>
            <a:r>
              <a:rPr lang="en-US" sz="1400" i="1" dirty="0" smtClean="0"/>
              <a:t>(Effectiveness)</a:t>
            </a:r>
          </a:p>
        </p:txBody>
      </p:sp>
      <p:sp>
        <p:nvSpPr>
          <p:cNvPr id="27" name="TextBox 26"/>
          <p:cNvSpPr txBox="1"/>
          <p:nvPr/>
        </p:nvSpPr>
        <p:spPr>
          <a:xfrm>
            <a:off x="9499368" y="3314901"/>
            <a:ext cx="1981553" cy="806935"/>
          </a:xfrm>
          <a:prstGeom prst="rect">
            <a:avLst/>
          </a:prstGeom>
          <a:noFill/>
        </p:spPr>
        <p:txBody>
          <a:bodyPr wrap="square" lIns="0" tIns="0" rIns="0" bIns="0" rtlCol="0">
            <a:noAutofit/>
          </a:bodyPr>
          <a:lstStyle/>
          <a:p>
            <a:pPr algn="ctr">
              <a:spcBef>
                <a:spcPts val="600"/>
              </a:spcBef>
            </a:pPr>
            <a:r>
              <a:rPr lang="en-US" sz="1400" b="1" i="1" dirty="0" smtClean="0"/>
              <a:t>Goal:</a:t>
            </a:r>
          </a:p>
          <a:p>
            <a:pPr algn="ctr">
              <a:spcBef>
                <a:spcPts val="600"/>
              </a:spcBef>
            </a:pPr>
            <a:r>
              <a:rPr lang="en-US" sz="1400" i="1" dirty="0" smtClean="0"/>
              <a:t>Most productive and secure Processes</a:t>
            </a:r>
          </a:p>
          <a:p>
            <a:pPr algn="ctr">
              <a:spcBef>
                <a:spcPts val="600"/>
              </a:spcBef>
            </a:pPr>
            <a:r>
              <a:rPr lang="en-US" sz="1400" i="1" dirty="0" smtClean="0"/>
              <a:t>(Efficiency)</a:t>
            </a:r>
          </a:p>
        </p:txBody>
      </p:sp>
      <p:sp>
        <p:nvSpPr>
          <p:cNvPr id="28" name="Down Arrow 27"/>
          <p:cNvSpPr/>
          <p:nvPr/>
        </p:nvSpPr>
        <p:spPr>
          <a:xfrm>
            <a:off x="11441308" y="4035176"/>
            <a:ext cx="515628" cy="1181375"/>
          </a:xfrm>
          <a:prstGeom prst="downArrow">
            <a:avLst/>
          </a:pr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0" name="Down Arrow 29"/>
          <p:cNvSpPr/>
          <p:nvPr/>
        </p:nvSpPr>
        <p:spPr>
          <a:xfrm rot="10800000">
            <a:off x="11441309" y="2745522"/>
            <a:ext cx="515628" cy="1181375"/>
          </a:xfrm>
          <a:prstGeom prst="downArrow">
            <a:avLst/>
          </a:pr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3" name="Rectangle 32"/>
          <p:cNvSpPr/>
          <p:nvPr/>
        </p:nvSpPr>
        <p:spPr>
          <a:xfrm>
            <a:off x="11310200" y="2419663"/>
            <a:ext cx="772969" cy="276999"/>
          </a:xfrm>
          <a:prstGeom prst="rect">
            <a:avLst/>
          </a:prstGeom>
          <a:noFill/>
          <a:ln w="6350">
            <a:noFill/>
          </a:ln>
        </p:spPr>
        <p:txBody>
          <a:bodyPr wrap="none">
            <a:spAutoFit/>
          </a:bodyPr>
          <a:lstStyle/>
          <a:p>
            <a:pPr algn="ctr"/>
            <a:r>
              <a:rPr lang="en-US" sz="1200" b="1" i="1" dirty="0" smtClean="0"/>
              <a:t>external</a:t>
            </a:r>
            <a:endParaRPr lang="en-US" sz="1200" b="1" i="1" dirty="0"/>
          </a:p>
        </p:txBody>
      </p:sp>
      <p:sp>
        <p:nvSpPr>
          <p:cNvPr id="34" name="Rectangle 33"/>
          <p:cNvSpPr/>
          <p:nvPr/>
        </p:nvSpPr>
        <p:spPr>
          <a:xfrm>
            <a:off x="11326231" y="5186330"/>
            <a:ext cx="740908" cy="276999"/>
          </a:xfrm>
          <a:prstGeom prst="rect">
            <a:avLst/>
          </a:prstGeom>
          <a:noFill/>
          <a:ln w="6350">
            <a:noFill/>
          </a:ln>
        </p:spPr>
        <p:txBody>
          <a:bodyPr wrap="none">
            <a:spAutoFit/>
          </a:bodyPr>
          <a:lstStyle/>
          <a:p>
            <a:pPr algn="ctr"/>
            <a:r>
              <a:rPr lang="en-US" sz="1200" b="1" i="1" dirty="0" smtClean="0"/>
              <a:t>internal</a:t>
            </a:r>
            <a:endParaRPr lang="en-US" sz="1200" b="1" i="1" dirty="0"/>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86" y="4719952"/>
            <a:ext cx="1905266" cy="533474"/>
          </a:xfrm>
          <a:prstGeom prst="rect">
            <a:avLst/>
          </a:prstGeom>
        </p:spPr>
      </p:pic>
      <p:sp>
        <p:nvSpPr>
          <p:cNvPr id="12" name="Rectangle 11"/>
          <p:cNvSpPr/>
          <p:nvPr/>
        </p:nvSpPr>
        <p:spPr>
          <a:xfrm>
            <a:off x="1912537" y="2503038"/>
            <a:ext cx="2795478" cy="86141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Asset Integrity</a:t>
            </a:r>
          </a:p>
          <a:p>
            <a:pPr algn="ctr"/>
            <a:r>
              <a:rPr lang="en-US" sz="1600" b="1" dirty="0" smtClean="0">
                <a:solidFill>
                  <a:schemeClr val="tx1"/>
                </a:solidFill>
              </a:rPr>
              <a:t>ECO Platform</a:t>
            </a:r>
            <a:endParaRPr lang="en-US" sz="1600" b="1" dirty="0">
              <a:solidFill>
                <a:schemeClr val="tx1"/>
              </a:solidFill>
            </a:endParaRPr>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sp>
        <p:nvSpPr>
          <p:cNvPr id="23" name="Rectangle 22"/>
          <p:cNvSpPr/>
          <p:nvPr/>
        </p:nvSpPr>
        <p:spPr>
          <a:xfrm>
            <a:off x="5029041" y="1713031"/>
            <a:ext cx="1648796" cy="86141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Internet</a:t>
            </a:r>
            <a:endParaRPr lang="en-US" sz="1600" b="1" dirty="0">
              <a:solidFill>
                <a:schemeClr val="tx1"/>
              </a:solidFill>
            </a:endParaRPr>
          </a:p>
        </p:txBody>
      </p:sp>
      <p:sp>
        <p:nvSpPr>
          <p:cNvPr id="14" name="Rectangle 13"/>
          <p:cNvSpPr/>
          <p:nvPr/>
        </p:nvSpPr>
        <p:spPr>
          <a:xfrm>
            <a:off x="7041531" y="2503038"/>
            <a:ext cx="2657086" cy="86141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Process Optimization</a:t>
            </a:r>
          </a:p>
          <a:p>
            <a:pPr algn="ctr"/>
            <a:r>
              <a:rPr lang="en-US" sz="1600" b="1" dirty="0" smtClean="0">
                <a:solidFill>
                  <a:schemeClr val="tx1"/>
                </a:solidFill>
              </a:rPr>
              <a:t>ECO Platform</a:t>
            </a:r>
            <a:endParaRPr lang="en-US" sz="1600" b="1" dirty="0">
              <a:solidFill>
                <a:schemeClr val="tx1"/>
              </a:solidFill>
            </a:endParaRPr>
          </a:p>
        </p:txBody>
      </p:sp>
      <p:sp>
        <p:nvSpPr>
          <p:cNvPr id="7" name="Rectangle 6"/>
          <p:cNvSpPr/>
          <p:nvPr/>
        </p:nvSpPr>
        <p:spPr>
          <a:xfrm>
            <a:off x="7041529" y="4539268"/>
            <a:ext cx="2657087" cy="86141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Business Software</a:t>
            </a:r>
          </a:p>
          <a:p>
            <a:pPr algn="ctr"/>
            <a:r>
              <a:rPr lang="en-US" sz="1600" b="1" dirty="0" smtClean="0">
                <a:solidFill>
                  <a:schemeClr val="tx1"/>
                </a:solidFill>
              </a:rPr>
              <a:t>Platform</a:t>
            </a:r>
            <a:endParaRPr lang="en-US" sz="1600" b="1" dirty="0">
              <a:solidFill>
                <a:schemeClr val="tx1"/>
              </a:solidFill>
            </a:endParaRPr>
          </a:p>
        </p:txBody>
      </p:sp>
      <p:sp>
        <p:nvSpPr>
          <p:cNvPr id="21" name="Rectangle 20"/>
          <p:cNvSpPr/>
          <p:nvPr/>
        </p:nvSpPr>
        <p:spPr>
          <a:xfrm>
            <a:off x="5046952" y="5349630"/>
            <a:ext cx="1648796" cy="86141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Intranet</a:t>
            </a:r>
            <a:endParaRPr lang="en-US" sz="1600" b="1" dirty="0">
              <a:solidFill>
                <a:schemeClr val="tx1"/>
              </a:solidFill>
            </a:endParaRPr>
          </a:p>
        </p:txBody>
      </p:sp>
      <p:sp>
        <p:nvSpPr>
          <p:cNvPr id="8" name="Rectangle 7"/>
          <p:cNvSpPr/>
          <p:nvPr/>
        </p:nvSpPr>
        <p:spPr>
          <a:xfrm>
            <a:off x="1912536" y="4547295"/>
            <a:ext cx="2779617" cy="86141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Application Software</a:t>
            </a:r>
          </a:p>
          <a:p>
            <a:pPr algn="ctr"/>
            <a:r>
              <a:rPr lang="en-US" sz="1600" b="1" dirty="0" smtClean="0">
                <a:solidFill>
                  <a:schemeClr val="tx1"/>
                </a:solidFill>
              </a:rPr>
              <a:t>Platform</a:t>
            </a:r>
            <a:endParaRPr lang="en-US" sz="1600" b="1" dirty="0">
              <a:solidFill>
                <a:schemeClr val="tx1"/>
              </a:solidFill>
            </a:endParaRPr>
          </a:p>
        </p:txBody>
      </p:sp>
      <p:pic>
        <p:nvPicPr>
          <p:cNvPr id="22" name="Picture 21"/>
          <p:cNvPicPr>
            <a:picLocks noChangeAspect="1"/>
          </p:cNvPicPr>
          <p:nvPr/>
        </p:nvPicPr>
        <p:blipFill>
          <a:blip r:embed="rId5"/>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41515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Application Software</a:t>
            </a:r>
            <a:br>
              <a:rPr lang="en-US" dirty="0" smtClean="0"/>
            </a:br>
            <a:r>
              <a:rPr lang="en-US" dirty="0" smtClean="0"/>
              <a:t>&gt; 100 Applications</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5358" t="6549" r="9350" b="14141"/>
          <a:stretch/>
        </p:blipFill>
        <p:spPr>
          <a:xfrm>
            <a:off x="2121790" y="3882731"/>
            <a:ext cx="4132070" cy="2544968"/>
          </a:xfrm>
          <a:prstGeom prst="rect">
            <a:avLst/>
          </a:prstGeom>
        </p:spPr>
      </p:pic>
      <p:pic>
        <p:nvPicPr>
          <p:cNvPr id="12" name="Picture 11"/>
          <p:cNvPicPr>
            <a:picLocks noChangeAspect="1"/>
          </p:cNvPicPr>
          <p:nvPr/>
        </p:nvPicPr>
        <p:blipFill>
          <a:blip r:embed="rId3"/>
          <a:stretch>
            <a:fillRect/>
          </a:stretch>
        </p:blipFill>
        <p:spPr>
          <a:xfrm>
            <a:off x="4923039" y="1261358"/>
            <a:ext cx="2868572" cy="2561820"/>
          </a:xfrm>
          <a:prstGeom prst="rect">
            <a:avLst/>
          </a:prstGeom>
        </p:spPr>
      </p:pic>
      <p:pic>
        <p:nvPicPr>
          <p:cNvPr id="13" name="Picture 12"/>
          <p:cNvPicPr>
            <a:picLocks noChangeAspect="1"/>
          </p:cNvPicPr>
          <p:nvPr/>
        </p:nvPicPr>
        <p:blipFill rotWithShape="1">
          <a:blip r:embed="rId4"/>
          <a:srcRect r="25092"/>
          <a:stretch/>
        </p:blipFill>
        <p:spPr>
          <a:xfrm>
            <a:off x="6989074" y="3648437"/>
            <a:ext cx="3675425" cy="2660288"/>
          </a:xfrm>
          <a:prstGeom prst="rect">
            <a:avLst/>
          </a:prstGeom>
        </p:spPr>
      </p:pic>
      <p:pic>
        <p:nvPicPr>
          <p:cNvPr id="9" name="Picture 8"/>
          <p:cNvPicPr>
            <a:picLocks noChangeAspect="1"/>
          </p:cNvPicPr>
          <p:nvPr/>
        </p:nvPicPr>
        <p:blipFill>
          <a:blip r:embed="rId5"/>
          <a:stretch>
            <a:fillRect/>
          </a:stretch>
        </p:blipFill>
        <p:spPr>
          <a:xfrm>
            <a:off x="400805" y="1366677"/>
            <a:ext cx="3787020" cy="2197556"/>
          </a:xfrm>
          <a:prstGeom prst="rect">
            <a:avLst/>
          </a:prstGeom>
        </p:spPr>
      </p:pic>
      <p:pic>
        <p:nvPicPr>
          <p:cNvPr id="8" name="Picture 7"/>
          <p:cNvPicPr>
            <a:picLocks noChangeAspect="1"/>
          </p:cNvPicPr>
          <p:nvPr/>
        </p:nvPicPr>
        <p:blipFill>
          <a:blip r:embed="rId6"/>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749730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447498" y="3442071"/>
            <a:ext cx="11086188" cy="2167766"/>
            <a:chOff x="518437" y="1826370"/>
            <a:chExt cx="11086188" cy="2167766"/>
          </a:xfrm>
        </p:grpSpPr>
        <p:pic>
          <p:nvPicPr>
            <p:cNvPr id="56" name="Grafik 1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34081" y="2370437"/>
              <a:ext cx="2170544" cy="1623699"/>
            </a:xfrm>
            <a:prstGeom prst="rect">
              <a:avLst/>
            </a:prstGeom>
          </p:spPr>
        </p:pic>
        <p:pic>
          <p:nvPicPr>
            <p:cNvPr id="57" name="Picture 3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3672" y="2370437"/>
              <a:ext cx="2174413" cy="1623699"/>
            </a:xfrm>
            <a:prstGeom prst="rect">
              <a:avLst/>
            </a:prstGeom>
          </p:spPr>
        </p:pic>
        <p:pic>
          <p:nvPicPr>
            <p:cNvPr id="58"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1429" y="2370437"/>
              <a:ext cx="2117868" cy="1602734"/>
            </a:xfrm>
            <a:prstGeom prst="rect">
              <a:avLst/>
            </a:prstGeom>
          </p:spPr>
        </p:pic>
        <p:pic>
          <p:nvPicPr>
            <p:cNvPr id="59"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92587" y="2370437"/>
              <a:ext cx="2120156" cy="1623699"/>
            </a:xfrm>
            <a:prstGeom prst="rect">
              <a:avLst/>
            </a:prstGeom>
          </p:spPr>
        </p:pic>
        <p:pic>
          <p:nvPicPr>
            <p:cNvPr id="60" name="Picture 1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752176" y="2370437"/>
              <a:ext cx="2117868" cy="1605294"/>
            </a:xfrm>
            <a:prstGeom prst="rect">
              <a:avLst/>
            </a:prstGeom>
          </p:spPr>
        </p:pic>
        <p:sp>
          <p:nvSpPr>
            <p:cNvPr id="61" name="Rectangle 16"/>
            <p:cNvSpPr/>
            <p:nvPr/>
          </p:nvSpPr>
          <p:spPr>
            <a:xfrm>
              <a:off x="518437" y="1826375"/>
              <a:ext cx="2130859" cy="498171"/>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400" dirty="0">
                  <a:solidFill>
                    <a:schemeClr val="tx1"/>
                  </a:solidFill>
                </a:rPr>
                <a:t>Diagnostic </a:t>
              </a:r>
              <a:r>
                <a:rPr lang="en-US" sz="1400" dirty="0" smtClean="0">
                  <a:solidFill>
                    <a:schemeClr val="tx1"/>
                  </a:solidFill>
                </a:rPr>
                <a:t/>
              </a:r>
              <a:br>
                <a:rPr lang="en-US" sz="1400" dirty="0" smtClean="0">
                  <a:solidFill>
                    <a:schemeClr val="tx1"/>
                  </a:solidFill>
                </a:rPr>
              </a:br>
              <a:r>
                <a:rPr lang="en-US" sz="1400" dirty="0" smtClean="0">
                  <a:solidFill>
                    <a:schemeClr val="tx1"/>
                  </a:solidFill>
                </a:rPr>
                <a:t>Solutions</a:t>
              </a:r>
              <a:endParaRPr lang="en-US" sz="1400" dirty="0">
                <a:solidFill>
                  <a:schemeClr val="tx1"/>
                </a:solidFill>
              </a:endParaRPr>
            </a:p>
          </p:txBody>
        </p:sp>
        <p:sp>
          <p:nvSpPr>
            <p:cNvPr id="62" name="Rectangle 17"/>
            <p:cNvSpPr/>
            <p:nvPr/>
          </p:nvSpPr>
          <p:spPr>
            <a:xfrm>
              <a:off x="2752176" y="1826370"/>
              <a:ext cx="2117869" cy="498175"/>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400" dirty="0" smtClean="0">
                  <a:solidFill>
                    <a:schemeClr val="tx1"/>
                  </a:solidFill>
                </a:rPr>
                <a:t>Integrity</a:t>
              </a:r>
              <a:r>
                <a:rPr lang="en-US" sz="1400" dirty="0">
                  <a:solidFill>
                    <a:schemeClr val="tx1"/>
                  </a:solidFill>
                </a:rPr>
                <a:t/>
              </a:r>
              <a:br>
                <a:rPr lang="en-US" sz="1400" dirty="0">
                  <a:solidFill>
                    <a:schemeClr val="tx1"/>
                  </a:solidFill>
                </a:rPr>
              </a:br>
              <a:r>
                <a:rPr lang="en-US" sz="1400" dirty="0" smtClean="0">
                  <a:solidFill>
                    <a:schemeClr val="tx1"/>
                  </a:solidFill>
                </a:rPr>
                <a:t>Solutions</a:t>
              </a:r>
              <a:endParaRPr lang="en-US" sz="1400" dirty="0">
                <a:solidFill>
                  <a:schemeClr val="tx1"/>
                </a:solidFill>
              </a:endParaRPr>
            </a:p>
          </p:txBody>
        </p:sp>
        <p:sp>
          <p:nvSpPr>
            <p:cNvPr id="63" name="Rectangle 24"/>
            <p:cNvSpPr/>
            <p:nvPr/>
          </p:nvSpPr>
          <p:spPr>
            <a:xfrm>
              <a:off x="7193671" y="1833766"/>
              <a:ext cx="2159482" cy="494571"/>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400" dirty="0">
                  <a:solidFill>
                    <a:schemeClr val="tx1"/>
                  </a:solidFill>
                </a:rPr>
                <a:t>Flow Metering </a:t>
              </a:r>
              <a:r>
                <a:rPr lang="en-US" sz="1400" dirty="0" smtClean="0">
                  <a:solidFill>
                    <a:schemeClr val="tx1"/>
                  </a:solidFill>
                </a:rPr>
                <a:t/>
              </a:r>
              <a:br>
                <a:rPr lang="en-US" sz="1400" dirty="0" smtClean="0">
                  <a:solidFill>
                    <a:schemeClr val="tx1"/>
                  </a:solidFill>
                </a:rPr>
              </a:br>
              <a:r>
                <a:rPr lang="en-US" sz="1400" dirty="0" smtClean="0">
                  <a:solidFill>
                    <a:schemeClr val="tx1"/>
                  </a:solidFill>
                </a:rPr>
                <a:t>Solutions</a:t>
              </a:r>
              <a:endParaRPr lang="en-US" sz="1600" dirty="0">
                <a:solidFill>
                  <a:schemeClr val="tx1"/>
                </a:solidFill>
              </a:endParaRPr>
            </a:p>
          </p:txBody>
        </p:sp>
        <p:sp>
          <p:nvSpPr>
            <p:cNvPr id="64" name="Rectangle 25"/>
            <p:cNvSpPr/>
            <p:nvPr/>
          </p:nvSpPr>
          <p:spPr>
            <a:xfrm>
              <a:off x="4992587" y="1829976"/>
              <a:ext cx="2120156" cy="494569"/>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400" dirty="0">
                  <a:solidFill>
                    <a:schemeClr val="tx1"/>
                  </a:solidFill>
                </a:rPr>
                <a:t>Intelligent </a:t>
              </a:r>
              <a:r>
                <a:rPr lang="en-US" sz="1400" dirty="0" smtClean="0">
                  <a:solidFill>
                    <a:schemeClr val="tx1"/>
                  </a:solidFill>
                </a:rPr>
                <a:t/>
              </a:r>
              <a:br>
                <a:rPr lang="en-US" sz="1400" dirty="0" smtClean="0">
                  <a:solidFill>
                    <a:schemeClr val="tx1"/>
                  </a:solidFill>
                </a:rPr>
              </a:br>
              <a:r>
                <a:rPr lang="en-US" sz="1400" dirty="0" smtClean="0">
                  <a:solidFill>
                    <a:schemeClr val="tx1"/>
                  </a:solidFill>
                </a:rPr>
                <a:t>Plastic Solutions</a:t>
              </a:r>
              <a:endParaRPr lang="en-US" sz="1050" b="1" dirty="0">
                <a:solidFill>
                  <a:schemeClr val="tx1"/>
                </a:solidFill>
              </a:endParaRPr>
            </a:p>
          </p:txBody>
        </p:sp>
        <p:sp>
          <p:nvSpPr>
            <p:cNvPr id="65" name="Rectangle 46"/>
            <p:cNvSpPr/>
            <p:nvPr/>
          </p:nvSpPr>
          <p:spPr>
            <a:xfrm>
              <a:off x="9434081" y="1833769"/>
              <a:ext cx="2159482" cy="494568"/>
            </a:xfrm>
            <a:prstGeom prst="rect">
              <a:avLst/>
            </a:prstGeom>
            <a:solidFill>
              <a:srgbClr val="B9B9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400" dirty="0" smtClean="0">
                  <a:solidFill>
                    <a:schemeClr val="tx1"/>
                  </a:solidFill>
                </a:rPr>
                <a:t>…</a:t>
              </a:r>
              <a:endParaRPr lang="en-US" sz="1100" dirty="0">
                <a:solidFill>
                  <a:schemeClr val="tx1"/>
                </a:solidFill>
              </a:endParaRPr>
            </a:p>
          </p:txBody>
        </p:sp>
      </p:grpSp>
      <p:sp>
        <p:nvSpPr>
          <p:cNvPr id="2" name="Title 1"/>
          <p:cNvSpPr>
            <a:spLocks noGrp="1"/>
          </p:cNvSpPr>
          <p:nvPr>
            <p:ph type="title"/>
          </p:nvPr>
        </p:nvSpPr>
        <p:spPr/>
        <p:txBody>
          <a:bodyPr/>
          <a:lstStyle/>
          <a:p>
            <a:r>
              <a:rPr lang="en-US" dirty="0" smtClean="0"/>
              <a:t>Platform Business Approach</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grpSp>
        <p:nvGrpSpPr>
          <p:cNvPr id="21" name="Group 20"/>
          <p:cNvGrpSpPr/>
          <p:nvPr/>
        </p:nvGrpSpPr>
        <p:grpSpPr>
          <a:xfrm>
            <a:off x="3426379" y="1507585"/>
            <a:ext cx="5110694" cy="1009683"/>
            <a:chOff x="7039083" y="2508854"/>
            <a:chExt cx="5110694" cy="1009683"/>
          </a:xfrm>
        </p:grpSpPr>
        <p:pic>
          <p:nvPicPr>
            <p:cNvPr id="22" name="Picture 7" descr="C:\Users\MJordan\Documents\all_Icons_in_all_Sizes\48x48\woma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9949" y="2508854"/>
              <a:ext cx="648962" cy="64896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039083" y="3118427"/>
              <a:ext cx="5110694" cy="400110"/>
            </a:xfrm>
            <a:prstGeom prst="rect">
              <a:avLst/>
            </a:prstGeom>
          </p:spPr>
          <p:txBody>
            <a:bodyPr wrap="none">
              <a:spAutoFit/>
            </a:bodyPr>
            <a:lstStyle/>
            <a:p>
              <a:r>
                <a:rPr lang="en-US" sz="2000" b="1" dirty="0" smtClean="0">
                  <a:solidFill>
                    <a:schemeClr val="accent6">
                      <a:lumMod val="50000"/>
                    </a:schemeClr>
                  </a:solidFill>
                </a:rPr>
                <a:t>Customers &amp; other platform participants</a:t>
              </a:r>
              <a:endParaRPr lang="en-US" sz="2000" b="1" dirty="0"/>
            </a:p>
          </p:txBody>
        </p:sp>
      </p:grpSp>
      <p:grpSp>
        <p:nvGrpSpPr>
          <p:cNvPr id="5" name="Group 4"/>
          <p:cNvGrpSpPr/>
          <p:nvPr/>
        </p:nvGrpSpPr>
        <p:grpSpPr>
          <a:xfrm>
            <a:off x="645498" y="5613629"/>
            <a:ext cx="10579884" cy="646331"/>
            <a:chOff x="645498" y="5484534"/>
            <a:chExt cx="10579884" cy="646331"/>
          </a:xfrm>
        </p:grpSpPr>
        <p:sp>
          <p:nvSpPr>
            <p:cNvPr id="35" name="Rectangle 34"/>
            <p:cNvSpPr/>
            <p:nvPr/>
          </p:nvSpPr>
          <p:spPr>
            <a:xfrm>
              <a:off x="645498" y="5484534"/>
              <a:ext cx="1569660" cy="646331"/>
            </a:xfrm>
            <a:prstGeom prst="rect">
              <a:avLst/>
            </a:prstGeom>
          </p:spPr>
          <p:txBody>
            <a:bodyPr wrap="none">
              <a:spAutoFit/>
            </a:bodyPr>
            <a:lstStyle/>
            <a:p>
              <a:pPr algn="ctr"/>
              <a:r>
                <a:rPr lang="en-US" dirty="0" smtClean="0">
                  <a:solidFill>
                    <a:srgbClr val="232382"/>
                  </a:solidFill>
                </a:rPr>
                <a:t>Projects &amp; </a:t>
              </a:r>
              <a:br>
                <a:rPr lang="en-US" dirty="0" smtClean="0">
                  <a:solidFill>
                    <a:srgbClr val="232382"/>
                  </a:solidFill>
                </a:rPr>
              </a:br>
              <a:r>
                <a:rPr lang="en-US" dirty="0" smtClean="0">
                  <a:solidFill>
                    <a:srgbClr val="232382"/>
                  </a:solidFill>
                </a:rPr>
                <a:t>SW Solutions</a:t>
              </a:r>
              <a:endParaRPr lang="en-US" dirty="0">
                <a:solidFill>
                  <a:srgbClr val="232382"/>
                </a:solidFill>
              </a:endParaRPr>
            </a:p>
          </p:txBody>
        </p:sp>
        <p:sp>
          <p:nvSpPr>
            <p:cNvPr id="52" name="Rectangle 51"/>
            <p:cNvSpPr/>
            <p:nvPr/>
          </p:nvSpPr>
          <p:spPr>
            <a:xfrm>
              <a:off x="2955341" y="5484534"/>
              <a:ext cx="1569660" cy="646331"/>
            </a:xfrm>
            <a:prstGeom prst="rect">
              <a:avLst/>
            </a:prstGeom>
          </p:spPr>
          <p:txBody>
            <a:bodyPr wrap="none">
              <a:spAutoFit/>
            </a:bodyPr>
            <a:lstStyle/>
            <a:p>
              <a:pPr algn="ctr"/>
              <a:r>
                <a:rPr lang="en-US" dirty="0" smtClean="0">
                  <a:solidFill>
                    <a:srgbClr val="232382"/>
                  </a:solidFill>
                </a:rPr>
                <a:t>Projects &amp; </a:t>
              </a:r>
              <a:br>
                <a:rPr lang="en-US" dirty="0" smtClean="0">
                  <a:solidFill>
                    <a:srgbClr val="232382"/>
                  </a:solidFill>
                </a:rPr>
              </a:br>
              <a:r>
                <a:rPr lang="en-US" dirty="0" smtClean="0">
                  <a:solidFill>
                    <a:srgbClr val="232382"/>
                  </a:solidFill>
                </a:rPr>
                <a:t>SW Solutions</a:t>
              </a:r>
              <a:endParaRPr lang="en-US" dirty="0">
                <a:solidFill>
                  <a:srgbClr val="232382"/>
                </a:solidFill>
              </a:endParaRPr>
            </a:p>
          </p:txBody>
        </p:sp>
        <p:sp>
          <p:nvSpPr>
            <p:cNvPr id="53" name="Rectangle 52"/>
            <p:cNvSpPr/>
            <p:nvPr/>
          </p:nvSpPr>
          <p:spPr>
            <a:xfrm>
              <a:off x="5265184" y="5484534"/>
              <a:ext cx="1569660" cy="646331"/>
            </a:xfrm>
            <a:prstGeom prst="rect">
              <a:avLst/>
            </a:prstGeom>
          </p:spPr>
          <p:txBody>
            <a:bodyPr wrap="none">
              <a:spAutoFit/>
            </a:bodyPr>
            <a:lstStyle/>
            <a:p>
              <a:pPr algn="ctr"/>
              <a:r>
                <a:rPr lang="en-US" dirty="0" smtClean="0">
                  <a:solidFill>
                    <a:srgbClr val="232382"/>
                  </a:solidFill>
                </a:rPr>
                <a:t>Projects &amp; </a:t>
              </a:r>
              <a:br>
                <a:rPr lang="en-US" dirty="0" smtClean="0">
                  <a:solidFill>
                    <a:srgbClr val="232382"/>
                  </a:solidFill>
                </a:rPr>
              </a:br>
              <a:r>
                <a:rPr lang="en-US" dirty="0" smtClean="0">
                  <a:solidFill>
                    <a:srgbClr val="232382"/>
                  </a:solidFill>
                </a:rPr>
                <a:t>SW Solutions</a:t>
              </a:r>
              <a:endParaRPr lang="en-US" dirty="0">
                <a:solidFill>
                  <a:srgbClr val="232382"/>
                </a:solidFill>
              </a:endParaRPr>
            </a:p>
          </p:txBody>
        </p:sp>
        <p:sp>
          <p:nvSpPr>
            <p:cNvPr id="54" name="Rectangle 53"/>
            <p:cNvSpPr/>
            <p:nvPr/>
          </p:nvSpPr>
          <p:spPr>
            <a:xfrm>
              <a:off x="7460453" y="5484534"/>
              <a:ext cx="1569660" cy="646331"/>
            </a:xfrm>
            <a:prstGeom prst="rect">
              <a:avLst/>
            </a:prstGeom>
          </p:spPr>
          <p:txBody>
            <a:bodyPr wrap="none">
              <a:spAutoFit/>
            </a:bodyPr>
            <a:lstStyle/>
            <a:p>
              <a:pPr algn="ctr"/>
              <a:r>
                <a:rPr lang="en-US" dirty="0" smtClean="0">
                  <a:solidFill>
                    <a:srgbClr val="232382"/>
                  </a:solidFill>
                </a:rPr>
                <a:t>Projects &amp; </a:t>
              </a:r>
              <a:br>
                <a:rPr lang="en-US" dirty="0" smtClean="0">
                  <a:solidFill>
                    <a:srgbClr val="232382"/>
                  </a:solidFill>
                </a:rPr>
              </a:br>
              <a:r>
                <a:rPr lang="en-US" dirty="0" smtClean="0">
                  <a:solidFill>
                    <a:srgbClr val="232382"/>
                  </a:solidFill>
                </a:rPr>
                <a:t>SW Solutions</a:t>
              </a:r>
              <a:endParaRPr lang="en-US" dirty="0">
                <a:solidFill>
                  <a:srgbClr val="232382"/>
                </a:solidFill>
              </a:endParaRPr>
            </a:p>
          </p:txBody>
        </p:sp>
        <p:sp>
          <p:nvSpPr>
            <p:cNvPr id="89" name="Rectangle 88"/>
            <p:cNvSpPr/>
            <p:nvPr/>
          </p:nvSpPr>
          <p:spPr>
            <a:xfrm>
              <a:off x="9655722" y="5484534"/>
              <a:ext cx="1569660" cy="646331"/>
            </a:xfrm>
            <a:prstGeom prst="rect">
              <a:avLst/>
            </a:prstGeom>
          </p:spPr>
          <p:txBody>
            <a:bodyPr wrap="none">
              <a:spAutoFit/>
            </a:bodyPr>
            <a:lstStyle/>
            <a:p>
              <a:pPr algn="ctr"/>
              <a:r>
                <a:rPr lang="en-US" dirty="0" smtClean="0">
                  <a:solidFill>
                    <a:srgbClr val="232382"/>
                  </a:solidFill>
                </a:rPr>
                <a:t>Projects &amp; </a:t>
              </a:r>
              <a:br>
                <a:rPr lang="en-US" dirty="0" smtClean="0">
                  <a:solidFill>
                    <a:srgbClr val="232382"/>
                  </a:solidFill>
                </a:rPr>
              </a:br>
              <a:r>
                <a:rPr lang="en-US" dirty="0" smtClean="0">
                  <a:solidFill>
                    <a:srgbClr val="232382"/>
                  </a:solidFill>
                </a:rPr>
                <a:t>SW Solutions</a:t>
              </a:r>
              <a:endParaRPr lang="en-US" dirty="0">
                <a:solidFill>
                  <a:srgbClr val="232382"/>
                </a:solidFill>
              </a:endParaRPr>
            </a:p>
          </p:txBody>
        </p:sp>
      </p:grpSp>
      <p:sp>
        <p:nvSpPr>
          <p:cNvPr id="47" name="Rectangle 46"/>
          <p:cNvSpPr/>
          <p:nvPr/>
        </p:nvSpPr>
        <p:spPr>
          <a:xfrm>
            <a:off x="447498" y="2965283"/>
            <a:ext cx="11069102" cy="40919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Asset Integrity ECO Platform</a:t>
            </a:r>
            <a:endParaRPr lang="en-US" sz="1600" b="1" dirty="0">
              <a:solidFill>
                <a:schemeClr val="tx1"/>
              </a:solidFill>
            </a:endParaRPr>
          </a:p>
        </p:txBody>
      </p:sp>
      <p:cxnSp>
        <p:nvCxnSpPr>
          <p:cNvPr id="48" name="Straight Arrow Connector 47"/>
          <p:cNvCxnSpPr/>
          <p:nvPr/>
        </p:nvCxnSpPr>
        <p:spPr>
          <a:xfrm>
            <a:off x="6024179" y="2462338"/>
            <a:ext cx="0" cy="481429"/>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rot="20311566">
            <a:off x="-7391" y="1798554"/>
            <a:ext cx="3621504" cy="646331"/>
          </a:xfrm>
          <a:prstGeom prst="rect">
            <a:avLst/>
          </a:prstGeom>
        </p:spPr>
        <p:txBody>
          <a:bodyPr wrap="none">
            <a:spAutoFit/>
          </a:bodyPr>
          <a:lstStyle/>
          <a:p>
            <a:pPr algn="ctr"/>
            <a:r>
              <a:rPr lang="en-US" b="1" dirty="0" smtClean="0">
                <a:solidFill>
                  <a:srgbClr val="C00000"/>
                </a:solidFill>
              </a:rPr>
              <a:t>Challenges regarding DevOps?</a:t>
            </a:r>
          </a:p>
          <a:p>
            <a:pPr algn="ctr"/>
            <a:r>
              <a:rPr lang="en-US" b="1" dirty="0">
                <a:solidFill>
                  <a:srgbClr val="C00000"/>
                </a:solidFill>
              </a:rPr>
              <a:t> </a:t>
            </a:r>
            <a:r>
              <a:rPr lang="en-US" b="1" dirty="0" smtClean="0">
                <a:solidFill>
                  <a:srgbClr val="C00000"/>
                </a:solidFill>
              </a:rPr>
              <a:t>- a lot!</a:t>
            </a:r>
            <a:endParaRPr lang="en-US" b="1" dirty="0">
              <a:solidFill>
                <a:srgbClr val="C00000"/>
              </a:solidFill>
            </a:endParaRPr>
          </a:p>
        </p:txBody>
      </p:sp>
      <p:pic>
        <p:nvPicPr>
          <p:cNvPr id="27" name="Picture 26"/>
          <p:cNvPicPr>
            <a:picLocks noChangeAspect="1"/>
          </p:cNvPicPr>
          <p:nvPr/>
        </p:nvPicPr>
        <p:blipFill>
          <a:blip r:embed="rId8"/>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6755652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pic>
        <p:nvPicPr>
          <p:cNvPr id="1026" name="Picture 2" descr="http://home.rosen-group.com/news/PublishingImages/GroupNews/2018/NIMA-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671729"/>
            <a:ext cx="11239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IMA-ScreenshotsIM-3.png (1680Ã657)"/>
          <p:cNvPicPr>
            <a:picLocks noChangeAspect="1" noChangeArrowheads="1"/>
          </p:cNvPicPr>
          <p:nvPr/>
        </p:nvPicPr>
        <p:blipFill rotWithShape="1">
          <a:blip r:embed="rId3">
            <a:extLst>
              <a:ext uri="{28A0092B-C50C-407E-A947-70E740481C1C}">
                <a14:useLocalDpi xmlns:a14="http://schemas.microsoft.com/office/drawing/2010/main" val="0"/>
              </a:ext>
            </a:extLst>
          </a:blip>
          <a:srcRect l="13533" r="5349"/>
          <a:stretch/>
        </p:blipFill>
        <p:spPr bwMode="auto">
          <a:xfrm>
            <a:off x="515938" y="1353345"/>
            <a:ext cx="10269538" cy="49509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rot="1056766">
            <a:off x="1189493" y="2689418"/>
            <a:ext cx="8281434" cy="1323439"/>
          </a:xfrm>
          <a:prstGeom prst="rect">
            <a:avLst/>
          </a:prstGeom>
        </p:spPr>
        <p:txBody>
          <a:bodyPr wrap="none">
            <a:spAutoFit/>
          </a:bodyPr>
          <a:lstStyle/>
          <a:p>
            <a:r>
              <a:rPr lang="en-US" sz="8000" dirty="0" smtClean="0">
                <a:solidFill>
                  <a:srgbClr val="0070C0"/>
                </a:solidFill>
              </a:rPr>
              <a:t>Platform Example</a:t>
            </a:r>
            <a:endParaRPr lang="en-US" sz="8000" dirty="0">
              <a:solidFill>
                <a:srgbClr val="0070C0"/>
              </a:solidFill>
            </a:endParaRPr>
          </a:p>
        </p:txBody>
      </p:sp>
      <p:pic>
        <p:nvPicPr>
          <p:cNvPr id="6" name="Picture 5"/>
          <p:cNvPicPr>
            <a:picLocks noChangeAspect="1"/>
          </p:cNvPicPr>
          <p:nvPr/>
        </p:nvPicPr>
        <p:blipFill>
          <a:blip r:embed="rId4"/>
          <a:stretch>
            <a:fillRect/>
          </a:stretch>
        </p:blipFill>
        <p:spPr>
          <a:xfrm>
            <a:off x="8141024" y="107869"/>
            <a:ext cx="1289831" cy="1237399"/>
          </a:xfrm>
          <a:prstGeom prst="rect">
            <a:avLst/>
          </a:prstGeom>
        </p:spPr>
      </p:pic>
    </p:spTree>
    <p:extLst>
      <p:ext uri="{BB962C8B-B14F-4D97-AF65-F5344CB8AC3E}">
        <p14:creationId xmlns:p14="http://schemas.microsoft.com/office/powerpoint/2010/main" val="3267799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08821" y="5539185"/>
            <a:ext cx="1289831" cy="1237399"/>
          </a:xfrm>
          <a:prstGeom prst="rect">
            <a:avLst/>
          </a:prstGeom>
        </p:spPr>
      </p:pic>
    </p:spTree>
    <p:extLst>
      <p:ext uri="{BB962C8B-B14F-4D97-AF65-F5344CB8AC3E}">
        <p14:creationId xmlns:p14="http://schemas.microsoft.com/office/powerpoint/2010/main" val="6596126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are already Available</a:t>
            </a:r>
            <a:br>
              <a:rPr lang="en-US" dirty="0" smtClean="0"/>
            </a:br>
            <a:r>
              <a:rPr lang="en-US" dirty="0" smtClean="0"/>
              <a:t>…and </a:t>
            </a:r>
            <a:r>
              <a:rPr lang="en-US" dirty="0"/>
              <a:t>a</a:t>
            </a:r>
            <a:r>
              <a:rPr lang="en-US" dirty="0" smtClean="0"/>
              <a:t>ffordable</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pic>
        <p:nvPicPr>
          <p:cNvPr id="8" name="Picture 7"/>
          <p:cNvPicPr>
            <a:picLocks noChangeAspect="1"/>
          </p:cNvPicPr>
          <p:nvPr/>
        </p:nvPicPr>
        <p:blipFill>
          <a:blip r:embed="rId2"/>
          <a:stretch>
            <a:fillRect/>
          </a:stretch>
        </p:blipFill>
        <p:spPr>
          <a:xfrm>
            <a:off x="1011949" y="2687604"/>
            <a:ext cx="1885950" cy="2066925"/>
          </a:xfrm>
          <a:prstGeom prst="rect">
            <a:avLst/>
          </a:prstGeom>
        </p:spPr>
      </p:pic>
      <p:pic>
        <p:nvPicPr>
          <p:cNvPr id="9" name="Picture 8"/>
          <p:cNvPicPr>
            <a:picLocks noChangeAspect="1"/>
          </p:cNvPicPr>
          <p:nvPr/>
        </p:nvPicPr>
        <p:blipFill>
          <a:blip r:embed="rId3"/>
          <a:stretch>
            <a:fillRect/>
          </a:stretch>
        </p:blipFill>
        <p:spPr>
          <a:xfrm>
            <a:off x="3735285" y="2430429"/>
            <a:ext cx="2000250" cy="2324100"/>
          </a:xfrm>
          <a:prstGeom prst="rect">
            <a:avLst/>
          </a:prstGeom>
        </p:spPr>
      </p:pic>
      <p:pic>
        <p:nvPicPr>
          <p:cNvPr id="10" name="Picture 9"/>
          <p:cNvPicPr>
            <a:picLocks noChangeAspect="1"/>
          </p:cNvPicPr>
          <p:nvPr/>
        </p:nvPicPr>
        <p:blipFill>
          <a:blip r:embed="rId4"/>
          <a:stretch>
            <a:fillRect/>
          </a:stretch>
        </p:blipFill>
        <p:spPr>
          <a:xfrm>
            <a:off x="6569630" y="2108359"/>
            <a:ext cx="1847850" cy="2524125"/>
          </a:xfrm>
          <a:prstGeom prst="rect">
            <a:avLst/>
          </a:prstGeom>
        </p:spPr>
      </p:pic>
      <p:pic>
        <p:nvPicPr>
          <p:cNvPr id="11" name="Picture 10"/>
          <p:cNvPicPr>
            <a:picLocks noChangeAspect="1"/>
          </p:cNvPicPr>
          <p:nvPr/>
        </p:nvPicPr>
        <p:blipFill>
          <a:blip r:embed="rId5"/>
          <a:stretch>
            <a:fillRect/>
          </a:stretch>
        </p:blipFill>
        <p:spPr>
          <a:xfrm>
            <a:off x="9251575" y="2144679"/>
            <a:ext cx="2009775" cy="2609850"/>
          </a:xfrm>
          <a:prstGeom prst="rect">
            <a:avLst/>
          </a:prstGeom>
        </p:spPr>
      </p:pic>
      <p:pic>
        <p:nvPicPr>
          <p:cNvPr id="12" name="Picture 11"/>
          <p:cNvPicPr>
            <a:picLocks noChangeAspect="1"/>
          </p:cNvPicPr>
          <p:nvPr/>
        </p:nvPicPr>
        <p:blipFill>
          <a:blip r:embed="rId6"/>
          <a:stretch>
            <a:fillRect/>
          </a:stretch>
        </p:blipFill>
        <p:spPr>
          <a:xfrm>
            <a:off x="8063907" y="140920"/>
            <a:ext cx="1289831" cy="1237399"/>
          </a:xfrm>
          <a:prstGeom prst="rect">
            <a:avLst/>
          </a:prstGeom>
        </p:spPr>
      </p:pic>
    </p:spTree>
    <p:extLst>
      <p:ext uri="{BB962C8B-B14F-4D97-AF65-F5344CB8AC3E}">
        <p14:creationId xmlns:p14="http://schemas.microsoft.com/office/powerpoint/2010/main" val="3475808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 is…</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grpSp>
        <p:nvGrpSpPr>
          <p:cNvPr id="14" name="Group 13"/>
          <p:cNvGrpSpPr/>
          <p:nvPr/>
        </p:nvGrpSpPr>
        <p:grpSpPr>
          <a:xfrm>
            <a:off x="598631" y="3282067"/>
            <a:ext cx="9846286" cy="3770263"/>
            <a:chOff x="598631" y="3282067"/>
            <a:chExt cx="9846286" cy="3770263"/>
          </a:xfrm>
        </p:grpSpPr>
        <p:sp>
          <p:nvSpPr>
            <p:cNvPr id="7" name="Rectangle 6"/>
            <p:cNvSpPr/>
            <p:nvPr/>
          </p:nvSpPr>
          <p:spPr>
            <a:xfrm>
              <a:off x="598631" y="4382368"/>
              <a:ext cx="7789313" cy="1569660"/>
            </a:xfrm>
            <a:prstGeom prst="rect">
              <a:avLst/>
            </a:prstGeom>
          </p:spPr>
          <p:txBody>
            <a:bodyPr wrap="none">
              <a:spAutoFit/>
            </a:bodyPr>
            <a:lstStyle/>
            <a:p>
              <a:pPr algn="r"/>
              <a:r>
                <a:rPr lang="en-US" sz="2400" dirty="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How </a:t>
              </a:r>
              <a:r>
                <a:rPr lang="en-US" sz="2400" dirty="0" smtClean="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to apply up-to-date digital technologies in business</a:t>
              </a:r>
            </a:p>
            <a:p>
              <a:pPr algn="r"/>
              <a:r>
                <a:rPr lang="en-US" sz="2400" dirty="0" smtClean="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How do digital technologies influence business</a:t>
              </a:r>
            </a:p>
            <a:p>
              <a:pPr algn="r"/>
              <a:r>
                <a:rPr lang="en-US" sz="2400" dirty="0" smtClean="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What is our approach @ ROSEN</a:t>
              </a:r>
            </a:p>
            <a:p>
              <a:pPr algn="r"/>
              <a:r>
                <a:rPr lang="en-US" sz="2400" dirty="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What are the key </a:t>
              </a:r>
              <a:r>
                <a:rPr lang="en-US" sz="2400" dirty="0" smtClean="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challenges</a:t>
              </a:r>
              <a:endParaRPr lang="en-US" sz="2400" dirty="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 name="Rectangle 7"/>
            <p:cNvSpPr/>
            <p:nvPr/>
          </p:nvSpPr>
          <p:spPr>
            <a:xfrm>
              <a:off x="8387944" y="3282067"/>
              <a:ext cx="2056973" cy="3770263"/>
            </a:xfrm>
            <a:prstGeom prst="rect">
              <a:avLst/>
            </a:prstGeom>
          </p:spPr>
          <p:txBody>
            <a:bodyPr wrap="none">
              <a:spAutoFit/>
            </a:bodyPr>
            <a:lstStyle/>
            <a:p>
              <a:r>
                <a:rPr lang="en-US" sz="23900" b="1" dirty="0" smtClean="0">
                  <a:solidFill>
                    <a:schemeClr val="accent4">
                      <a:lumMod val="50000"/>
                    </a:schemeClr>
                  </a:solidFill>
                </a:rPr>
                <a:t>?</a:t>
              </a:r>
              <a:endParaRPr lang="en-US" sz="23900" b="1" dirty="0">
                <a:solidFill>
                  <a:schemeClr val="accent4">
                    <a:lumMod val="50000"/>
                  </a:schemeClr>
                </a:solidFill>
              </a:endParaRPr>
            </a:p>
          </p:txBody>
        </p:sp>
      </p:grpSp>
      <p:grpSp>
        <p:nvGrpSpPr>
          <p:cNvPr id="12" name="Group 11"/>
          <p:cNvGrpSpPr/>
          <p:nvPr/>
        </p:nvGrpSpPr>
        <p:grpSpPr>
          <a:xfrm>
            <a:off x="2470083" y="1437396"/>
            <a:ext cx="6103383" cy="1771455"/>
            <a:chOff x="1756330" y="1437396"/>
            <a:chExt cx="6103383" cy="1771455"/>
          </a:xfrm>
        </p:grpSpPr>
        <p:pic>
          <p:nvPicPr>
            <p:cNvPr id="9" name="Picture 8"/>
            <p:cNvPicPr>
              <a:picLocks noChangeAspect="1"/>
            </p:cNvPicPr>
            <p:nvPr/>
          </p:nvPicPr>
          <p:blipFill>
            <a:blip r:embed="rId2"/>
            <a:stretch>
              <a:fillRect/>
            </a:stretch>
          </p:blipFill>
          <p:spPr>
            <a:xfrm>
              <a:off x="1756330" y="1437396"/>
              <a:ext cx="6103383" cy="1296969"/>
            </a:xfrm>
            <a:prstGeom prst="rect">
              <a:avLst/>
            </a:prstGeom>
          </p:spPr>
        </p:pic>
        <p:sp>
          <p:nvSpPr>
            <p:cNvPr id="10" name="Rectangle 9"/>
            <p:cNvSpPr/>
            <p:nvPr/>
          </p:nvSpPr>
          <p:spPr>
            <a:xfrm>
              <a:off x="2897081" y="2685631"/>
              <a:ext cx="3821880" cy="523220"/>
            </a:xfrm>
            <a:prstGeom prst="rect">
              <a:avLst/>
            </a:prstGeom>
          </p:spPr>
          <p:txBody>
            <a:bodyPr wrap="none">
              <a:spAutoFit/>
            </a:bodyPr>
            <a:lstStyle/>
            <a:p>
              <a:r>
                <a:rPr lang="en-US" sz="2800" dirty="0" smtClean="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Available &amp; Affordable</a:t>
              </a:r>
              <a:r>
                <a:rPr lang="en-US" sz="2800" b="1" dirty="0" smtClean="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sz="2800" b="1" dirty="0"/>
            </a:p>
          </p:txBody>
        </p:sp>
      </p:grpSp>
      <p:sp>
        <p:nvSpPr>
          <p:cNvPr id="11" name="Rectangle 10"/>
          <p:cNvSpPr/>
          <p:nvPr/>
        </p:nvSpPr>
        <p:spPr>
          <a:xfrm>
            <a:off x="4954952" y="3514965"/>
            <a:ext cx="1595309" cy="646331"/>
          </a:xfrm>
          <a:prstGeom prst="rect">
            <a:avLst/>
          </a:prstGeom>
        </p:spPr>
        <p:txBody>
          <a:bodyPr wrap="none">
            <a:spAutoFit/>
          </a:bodyPr>
          <a:lstStyle/>
          <a:p>
            <a:r>
              <a:rPr lang="en-US" sz="3600" b="1" dirty="0" smtClean="0">
                <a:solidFill>
                  <a:srgbClr val="C00000"/>
                </a:solidFill>
                <a:ea typeface="Arial Unicode MS" panose="020B0604020202020204" pitchFamily="34" charset="-128"/>
                <a:cs typeface="Arial Unicode MS" panose="020B0604020202020204" pitchFamily="34" charset="-128"/>
              </a:rPr>
              <a:t>BUT…</a:t>
            </a:r>
            <a:endParaRPr lang="en-US" sz="3600" b="1" dirty="0">
              <a:solidFill>
                <a:srgbClr val="C00000"/>
              </a:solidFill>
            </a:endParaRPr>
          </a:p>
        </p:txBody>
      </p:sp>
      <p:pic>
        <p:nvPicPr>
          <p:cNvPr id="13" name="Picture 12"/>
          <p:cNvPicPr>
            <a:picLocks noChangeAspect="1"/>
          </p:cNvPicPr>
          <p:nvPr/>
        </p:nvPicPr>
        <p:blipFill>
          <a:blip r:embed="rId3"/>
          <a:stretch>
            <a:fillRect/>
          </a:stretch>
        </p:blipFill>
        <p:spPr>
          <a:xfrm>
            <a:off x="8063907" y="140920"/>
            <a:ext cx="1289831" cy="1237399"/>
          </a:xfrm>
          <a:prstGeom prst="rect">
            <a:avLst/>
          </a:prstGeom>
        </p:spPr>
      </p:pic>
    </p:spTree>
    <p:extLst>
      <p:ext uri="{BB962C8B-B14F-4D97-AF65-F5344CB8AC3E}">
        <p14:creationId xmlns:p14="http://schemas.microsoft.com/office/powerpoint/2010/main" val="102510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de-CH" dirty="0" err="1"/>
              <a:t>Our</a:t>
            </a:r>
            <a:r>
              <a:rPr lang="de-CH" dirty="0"/>
              <a:t> Business</a:t>
            </a:r>
            <a:endParaRPr lang="en-US" dirty="0"/>
          </a:p>
        </p:txBody>
      </p:sp>
      <p:sp>
        <p:nvSpPr>
          <p:cNvPr id="3" name="Footer Placeholder 2"/>
          <p:cNvSpPr>
            <a:spLocks noGrp="1"/>
          </p:cNvSpPr>
          <p:nvPr>
            <p:ph type="ftr" sz="quarter" idx="3"/>
          </p:nvPr>
        </p:nvSpPr>
        <p:spPr>
          <a:prstGeom prst="rect">
            <a:avLst/>
          </a:prstGeom>
        </p:spPr>
        <p:txBody>
          <a:bodyPr/>
          <a:lstStyle/>
          <a:p>
            <a:r>
              <a:rPr lang="en-US" dirty="0" smtClean="0"/>
              <a:t>Dr. Holger Klus · Head of Company Digital Transformation · Devopsdays · Bogotá · May 25-26, 2019</a:t>
            </a:r>
            <a:endParaRPr lang="en-US" dirty="0"/>
          </a:p>
        </p:txBody>
      </p:sp>
      <p:pic>
        <p:nvPicPr>
          <p:cNvPr id="6"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29613" y="863459"/>
            <a:ext cx="9332775" cy="5569232"/>
          </a:xfrm>
          <a:prstGeom prst="rect">
            <a:avLst/>
          </a:prstGeom>
        </p:spPr>
      </p:pic>
      <p:grpSp>
        <p:nvGrpSpPr>
          <p:cNvPr id="8" name="Group 6"/>
          <p:cNvGrpSpPr/>
          <p:nvPr/>
        </p:nvGrpSpPr>
        <p:grpSpPr>
          <a:xfrm>
            <a:off x="3210253" y="1520825"/>
            <a:ext cx="5452588" cy="3664233"/>
            <a:chOff x="1381826" y="1124156"/>
            <a:chExt cx="6423891" cy="4039090"/>
          </a:xfrm>
        </p:grpSpPr>
        <p:pic>
          <p:nvPicPr>
            <p:cNvPr id="9" name="Picture 7"/>
            <p:cNvPicPr>
              <a:picLocks noChangeAspect="1"/>
            </p:cNvPicPr>
            <p:nvPr/>
          </p:nvPicPr>
          <p:blipFill rotWithShape="1">
            <a:blip r:embed="rId3" cstate="screen">
              <a:extLst>
                <a:ext uri="{28A0092B-C50C-407E-A947-70E740481C1C}">
                  <a14:useLocalDpi xmlns:a14="http://schemas.microsoft.com/office/drawing/2010/main"/>
                </a:ext>
              </a:extLst>
            </a:blip>
            <a:srcRect l="-93" t="-247"/>
            <a:stretch/>
          </p:blipFill>
          <p:spPr>
            <a:xfrm>
              <a:off x="5794037" y="2531533"/>
              <a:ext cx="2011680" cy="1190843"/>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94844" y="2518061"/>
              <a:ext cx="2011680" cy="1224063"/>
            </a:xfrm>
            <a:prstGeom prst="rect">
              <a:avLst/>
            </a:prstGeom>
          </p:spPr>
        </p:pic>
        <p:pic>
          <p:nvPicPr>
            <p:cNvPr id="11" name="Picture 1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85974" y="1143000"/>
              <a:ext cx="2011680" cy="1222384"/>
            </a:xfrm>
            <a:prstGeom prst="rect">
              <a:avLst/>
            </a:prstGeom>
          </p:spPr>
        </p:pic>
        <p:pic>
          <p:nvPicPr>
            <p:cNvPr id="12" name="Picture 18"/>
            <p:cNvPicPr>
              <a:picLocks noChangeAspect="1"/>
            </p:cNvPicPr>
            <p:nvPr/>
          </p:nvPicPr>
          <p:blipFill rotWithShape="1">
            <a:blip r:embed="rId6" cstate="screen">
              <a:extLst>
                <a:ext uri="{28A0092B-C50C-407E-A947-70E740481C1C}">
                  <a14:useLocalDpi xmlns:a14="http://schemas.microsoft.com/office/drawing/2010/main"/>
                </a:ext>
              </a:extLst>
            </a:blip>
            <a:srcRect b="-154"/>
            <a:stretch/>
          </p:blipFill>
          <p:spPr>
            <a:xfrm>
              <a:off x="1388534" y="3890207"/>
              <a:ext cx="2001058" cy="1264181"/>
            </a:xfrm>
            <a:prstGeom prst="rect">
              <a:avLst/>
            </a:prstGeom>
          </p:spPr>
        </p:pic>
        <p:pic>
          <p:nvPicPr>
            <p:cNvPr id="13" name="Picture 22"/>
            <p:cNvPicPr>
              <a:picLocks noChangeAspect="1"/>
            </p:cNvPicPr>
            <p:nvPr/>
          </p:nvPicPr>
          <p:blipFill rotWithShape="1">
            <a:blip r:embed="rId7" cstate="screen">
              <a:extLst>
                <a:ext uri="{28A0092B-C50C-407E-A947-70E740481C1C}">
                  <a14:useLocalDpi xmlns:a14="http://schemas.microsoft.com/office/drawing/2010/main"/>
                </a:ext>
              </a:extLst>
            </a:blip>
            <a:srcRect l="-439"/>
            <a:stretch/>
          </p:blipFill>
          <p:spPr>
            <a:xfrm>
              <a:off x="5777104" y="1124156"/>
              <a:ext cx="2024698" cy="1241228"/>
            </a:xfrm>
            <a:prstGeom prst="rect">
              <a:avLst/>
            </a:prstGeom>
          </p:spPr>
        </p:pic>
        <p:pic>
          <p:nvPicPr>
            <p:cNvPr id="14" name="Picture 3"/>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5777104" y="3890207"/>
              <a:ext cx="2024698" cy="1256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4"/>
            <p:cNvPicPr>
              <a:picLocks noChangeAspect="1"/>
            </p:cNvPicPr>
            <p:nvPr/>
          </p:nvPicPr>
          <p:blipFill rotWithShape="1">
            <a:blip r:embed="rId9" cstate="screen">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a:ext>
              </a:extLst>
            </a:blip>
            <a:srcRect l="-329"/>
            <a:stretch/>
          </p:blipFill>
          <p:spPr>
            <a:xfrm>
              <a:off x="3579465" y="2526670"/>
              <a:ext cx="2024698" cy="1216129"/>
            </a:xfrm>
            <a:prstGeom prst="rect">
              <a:avLst/>
            </a:prstGeom>
          </p:spPr>
        </p:pic>
        <p:pic>
          <p:nvPicPr>
            <p:cNvPr id="16" name="Picture 25"/>
            <p:cNvPicPr>
              <a:picLocks noChangeAspect="1"/>
            </p:cNvPicPr>
            <p:nvPr/>
          </p:nvPicPr>
          <p:blipFill rotWithShape="1">
            <a:blip r:embed="rId11" cstate="screen">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a:ext>
              </a:extLst>
            </a:blip>
            <a:srcRect l="-328" t="42578" r="328" b="7279"/>
            <a:stretch/>
          </p:blipFill>
          <p:spPr>
            <a:xfrm>
              <a:off x="1381826" y="1124156"/>
              <a:ext cx="2024698" cy="1250206"/>
            </a:xfrm>
            <a:prstGeom prst="rect">
              <a:avLst/>
            </a:prstGeom>
          </p:spPr>
        </p:pic>
        <p:pic>
          <p:nvPicPr>
            <p:cNvPr id="17" name="Picture 2"/>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441"/>
            <a:stretch/>
          </p:blipFill>
          <p:spPr bwMode="auto">
            <a:xfrm>
              <a:off x="3579466" y="3899065"/>
              <a:ext cx="2024698" cy="1264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Rectangle 3"/>
          <p:cNvSpPr txBox="1">
            <a:spLocks noChangeArrowheads="1"/>
          </p:cNvSpPr>
          <p:nvPr/>
        </p:nvSpPr>
        <p:spPr bwMode="auto">
          <a:xfrm>
            <a:off x="515938" y="5398095"/>
            <a:ext cx="11118827" cy="863718"/>
          </a:xfrm>
          <a:prstGeom prst="rect">
            <a:avLst/>
          </a:prstGeom>
          <a:noFill/>
          <a:ln w="9525">
            <a:noFill/>
            <a:miter lim="800000"/>
            <a:headEnd/>
            <a:tailEnd/>
          </a:ln>
        </p:spPr>
        <p:txBody>
          <a:bodyPr vert="horz" wrap="square" lIns="121920" tIns="60960" rIns="121920" bIns="60960" numCol="1" anchor="t" anchorCtr="0" compatLnSpc="1">
            <a:prstTxWarp prst="textNoShape">
              <a:avLst/>
            </a:prstTxWarp>
            <a:spAutoFit/>
          </a:bodyPr>
          <a:lstStyle/>
          <a:p>
            <a:pPr indent="3175">
              <a:spcBef>
                <a:spcPct val="20000"/>
              </a:spcBef>
              <a:tabLst>
                <a:tab pos="228600" algn="l"/>
                <a:tab pos="457200" algn="l"/>
              </a:tabLst>
            </a:pPr>
            <a:r>
              <a:rPr lang="en-US" sz="2000" kern="0" dirty="0"/>
              <a:t>ROSEN develops and manufactures equipment, </a:t>
            </a:r>
            <a:r>
              <a:rPr lang="en-US" sz="2800" b="1" kern="0" dirty="0">
                <a:solidFill>
                  <a:srgbClr val="C00000"/>
                </a:solidFill>
              </a:rPr>
              <a:t>software</a:t>
            </a:r>
            <a:r>
              <a:rPr lang="en-US" sz="2800" kern="0" dirty="0">
                <a:solidFill>
                  <a:srgbClr val="C00000"/>
                </a:solidFill>
              </a:rPr>
              <a:t> </a:t>
            </a:r>
            <a:r>
              <a:rPr lang="en-US" sz="2000" kern="0" dirty="0"/>
              <a:t>and methods for the inspection, diagnosis and protection of industrial structures in a wide range of industries. </a:t>
            </a:r>
          </a:p>
        </p:txBody>
      </p:sp>
      <p:pic>
        <p:nvPicPr>
          <p:cNvPr id="19" name="Picture 18"/>
          <p:cNvPicPr>
            <a:picLocks noChangeAspect="1"/>
          </p:cNvPicPr>
          <p:nvPr/>
        </p:nvPicPr>
        <p:blipFill>
          <a:blip r:embed="rId14"/>
          <a:stretch>
            <a:fillRect/>
          </a:stretch>
        </p:blipFill>
        <p:spPr>
          <a:xfrm>
            <a:off x="7579164" y="140920"/>
            <a:ext cx="1289831" cy="1237399"/>
          </a:xfrm>
          <a:prstGeom prst="rect">
            <a:avLst/>
          </a:prstGeom>
        </p:spPr>
      </p:pic>
    </p:spTree>
    <p:extLst>
      <p:ext uri="{BB962C8B-B14F-4D97-AF65-F5344CB8AC3E}">
        <p14:creationId xmlns:p14="http://schemas.microsoft.com/office/powerpoint/2010/main" val="7467040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a:t>oUr</a:t>
            </a:r>
            <a:r>
              <a:rPr lang="en-US" dirty="0"/>
              <a:t> market - safety</a:t>
            </a:r>
            <a:endParaRPr lang="de-DE" dirty="0"/>
          </a:p>
        </p:txBody>
      </p:sp>
      <p:sp>
        <p:nvSpPr>
          <p:cNvPr id="4" name="Fußzeilenplatzhalter 3"/>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sp>
        <p:nvSpPr>
          <p:cNvPr id="5" name="Text Placeholder 1"/>
          <p:cNvSpPr>
            <a:spLocks noGrp="1"/>
          </p:cNvSpPr>
          <p:nvPr>
            <p:ph type="body" sz="quarter" idx="12"/>
          </p:nvPr>
        </p:nvSpPr>
        <p:spPr>
          <a:xfrm>
            <a:off x="515938" y="1533552"/>
            <a:ext cx="9374165" cy="690643"/>
          </a:xfrm>
        </p:spPr>
        <p:txBody>
          <a:bodyPr/>
          <a:lstStyle/>
          <a:p>
            <a:r>
              <a:rPr lang="en-US" dirty="0"/>
              <a:t>This damage can cause serious impacts: </a:t>
            </a:r>
          </a:p>
        </p:txBody>
      </p:sp>
      <p:grpSp>
        <p:nvGrpSpPr>
          <p:cNvPr id="6" name="Group 4"/>
          <p:cNvGrpSpPr/>
          <p:nvPr/>
        </p:nvGrpSpPr>
        <p:grpSpPr>
          <a:xfrm>
            <a:off x="1178122" y="1974182"/>
            <a:ext cx="9835756" cy="4334544"/>
            <a:chOff x="647700" y="1994150"/>
            <a:chExt cx="14211300" cy="6262814"/>
          </a:xfrm>
        </p:grpSpPr>
        <p:pic>
          <p:nvPicPr>
            <p:cNvPr id="7" name="Picture 10" descr="\\linfile1\Processes\EU-RTRC-LIN-GEM-RMR\Regional_Marketing\Externe Kommunikation\01_Extern\00_General Press Information\standard ppt ROSEN in Lingen\Entwicklungsversionen\pipeline_explosion.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1"/>
            <a:stretch/>
          </p:blipFill>
          <p:spPr bwMode="auto">
            <a:xfrm>
              <a:off x="10532261" y="2011236"/>
              <a:ext cx="4326739" cy="28432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infile1\Processes\EU-RTRC-LIN-GEM-RMR\Regional_Marketing\Externe Kommunikation\01_Extern\00_General Press Information\standard ppt ROSEN in Lingen\Entwicklungsversionen\pipeline_rupture.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07"/>
            <a:stretch/>
          </p:blipFill>
          <p:spPr bwMode="auto">
            <a:xfrm>
              <a:off x="669561" y="1994150"/>
              <a:ext cx="4326739" cy="28432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linfile1\Processes\EU-RTRC-LIN-GEM-RMR\Regional_Marketing\Externe Kommunikation\01_Extern\00_General Press Information\standard ppt ROSEN in Lingen\Entwicklungsversionen\article-1284880-09EFE322000005DC-784_964x480.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600911" y="1994150"/>
              <a:ext cx="4326739" cy="28371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7700" y="5112853"/>
              <a:ext cx="4326739" cy="3119594"/>
            </a:xfrm>
            <a:prstGeom prst="rect">
              <a:avLst/>
            </a:prstGeom>
          </p:spPr>
        </p:pic>
        <p:pic>
          <p:nvPicPr>
            <p:cNvPr id="11" name="Picture 1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605340" y="5127065"/>
              <a:ext cx="4326739" cy="3115689"/>
            </a:xfrm>
            <a:prstGeom prst="rect">
              <a:avLst/>
            </a:prstGeom>
          </p:spPr>
        </p:pic>
        <p:pic>
          <p:nvPicPr>
            <p:cNvPr id="12" name="Picture 16"/>
            <p:cNvPicPr>
              <a:picLocks noChangeAspect="1"/>
            </p:cNvPicPr>
            <p:nvPr/>
          </p:nvPicPr>
          <p:blipFill rotWithShape="1">
            <a:blip r:embed="rId7" cstate="screen">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a:ext>
              </a:extLst>
            </a:blip>
            <a:srcRect l="285" t="5456" r="14051" b="1591"/>
            <a:stretch/>
          </p:blipFill>
          <p:spPr>
            <a:xfrm>
              <a:off x="10532260" y="5127065"/>
              <a:ext cx="4326739" cy="3129899"/>
            </a:xfrm>
            <a:prstGeom prst="rect">
              <a:avLst/>
            </a:prstGeom>
          </p:spPr>
        </p:pic>
      </p:grpSp>
      <p:pic>
        <p:nvPicPr>
          <p:cNvPr id="13" name="Picture 12"/>
          <p:cNvPicPr>
            <a:picLocks noChangeAspect="1"/>
          </p:cNvPicPr>
          <p:nvPr/>
        </p:nvPicPr>
        <p:blipFill>
          <a:blip r:embed="rId9"/>
          <a:stretch>
            <a:fillRect/>
          </a:stretch>
        </p:blipFill>
        <p:spPr>
          <a:xfrm>
            <a:off x="7579164" y="140920"/>
            <a:ext cx="1289831" cy="1237399"/>
          </a:xfrm>
          <a:prstGeom prst="rect">
            <a:avLst/>
          </a:prstGeom>
        </p:spPr>
      </p:pic>
    </p:spTree>
    <p:extLst>
      <p:ext uri="{BB962C8B-B14F-4D97-AF65-F5344CB8AC3E}">
        <p14:creationId xmlns:p14="http://schemas.microsoft.com/office/powerpoint/2010/main" val="4156694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Asset – Data – Information - Decisions</a:t>
            </a:r>
            <a:endParaRPr lang="en-US" dirty="0"/>
          </a:p>
        </p:txBody>
      </p:sp>
      <p:sp>
        <p:nvSpPr>
          <p:cNvPr id="4" name="Footer Placeholder 3"/>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pic>
        <p:nvPicPr>
          <p:cNvPr id="11" name="Picture 11"/>
          <p:cNvPicPr>
            <a:picLocks noChangeAspect="1"/>
          </p:cNvPicPr>
          <p:nvPr/>
        </p:nvPicPr>
        <p:blipFill rotWithShape="1">
          <a:blip r:embed="rId2" cstate="screen">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rcRect/>
          <a:stretch/>
        </p:blipFill>
        <p:spPr>
          <a:xfrm>
            <a:off x="209561" y="1495936"/>
            <a:ext cx="6971477" cy="4290139"/>
          </a:xfrm>
          <a:prstGeom prst="rect">
            <a:avLst/>
          </a:prstGeom>
        </p:spPr>
      </p:pic>
      <p:grpSp>
        <p:nvGrpSpPr>
          <p:cNvPr id="2" name="Group 1"/>
          <p:cNvGrpSpPr/>
          <p:nvPr/>
        </p:nvGrpSpPr>
        <p:grpSpPr>
          <a:xfrm>
            <a:off x="134509" y="3784564"/>
            <a:ext cx="3966775" cy="1168585"/>
            <a:chOff x="134509" y="3784564"/>
            <a:chExt cx="3966775" cy="1168585"/>
          </a:xfrm>
        </p:grpSpPr>
        <p:pic>
          <p:nvPicPr>
            <p:cNvPr id="14" name="Picture 13"/>
            <p:cNvPicPr>
              <a:picLocks noChangeAspect="1"/>
            </p:cNvPicPr>
            <p:nvPr/>
          </p:nvPicPr>
          <p:blipFill rotWithShape="1">
            <a:blip r:embed="rId4" cstate="email">
              <a:extLst>
                <a:ext uri="{28A0092B-C50C-407E-A947-70E740481C1C}">
                  <a14:useLocalDpi xmlns:a14="http://schemas.microsoft.com/office/drawing/2010/main"/>
                </a:ext>
              </a:extLst>
            </a:blip>
            <a:srcRect l="2965" t="3168" r="13514"/>
            <a:stretch/>
          </p:blipFill>
          <p:spPr>
            <a:xfrm rot="20820000" flipH="1">
              <a:off x="542317" y="3784564"/>
              <a:ext cx="1447715" cy="1140698"/>
            </a:xfrm>
            <a:prstGeom prst="rect">
              <a:avLst/>
            </a:prstGeom>
          </p:spPr>
        </p:pic>
        <p:sp>
          <p:nvSpPr>
            <p:cNvPr id="15" name="Rectangle 14"/>
            <p:cNvSpPr/>
            <p:nvPr/>
          </p:nvSpPr>
          <p:spPr>
            <a:xfrm>
              <a:off x="2650584" y="3912403"/>
              <a:ext cx="1450700" cy="461586"/>
            </a:xfrm>
            <a:prstGeom prst="rect">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Data </a:t>
              </a:r>
            </a:p>
            <a:p>
              <a:pPr algn="ctr"/>
              <a:r>
                <a:rPr lang="en-US" sz="1400" dirty="0" smtClean="0"/>
                <a:t>Preparation</a:t>
              </a:r>
              <a:endParaRPr lang="en-US" sz="1400" dirty="0"/>
            </a:p>
          </p:txBody>
        </p:sp>
        <p:sp>
          <p:nvSpPr>
            <p:cNvPr id="17" name="Rectangle 16"/>
            <p:cNvSpPr/>
            <p:nvPr/>
          </p:nvSpPr>
          <p:spPr>
            <a:xfrm>
              <a:off x="134509" y="4583232"/>
              <a:ext cx="1450700" cy="3699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US" sz="1400" dirty="0" smtClean="0">
                  <a:solidFill>
                    <a:schemeClr val="accent6">
                      <a:lumMod val="50000"/>
                    </a:schemeClr>
                  </a:solidFill>
                </a:rPr>
                <a:t>Sensor Data</a:t>
              </a:r>
              <a:endParaRPr lang="en-US" sz="1400" dirty="0">
                <a:solidFill>
                  <a:schemeClr val="accent6">
                    <a:lumMod val="50000"/>
                  </a:schemeClr>
                </a:solidFill>
              </a:endParaRPr>
            </a:p>
          </p:txBody>
        </p:sp>
        <p:cxnSp>
          <p:nvCxnSpPr>
            <p:cNvPr id="18" name="Straight Arrow Connector 17"/>
            <p:cNvCxnSpPr>
              <a:endCxn id="15" idx="1"/>
            </p:cNvCxnSpPr>
            <p:nvPr/>
          </p:nvCxnSpPr>
          <p:spPr>
            <a:xfrm>
              <a:off x="1774542" y="4138620"/>
              <a:ext cx="876042" cy="0"/>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206450" y="4066265"/>
              <a:ext cx="153862" cy="153862"/>
            </a:xfrm>
            <a:prstGeom prst="ellipse">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Oval 28"/>
            <p:cNvSpPr/>
            <p:nvPr/>
          </p:nvSpPr>
          <p:spPr>
            <a:xfrm>
              <a:off x="1388866" y="4066265"/>
              <a:ext cx="153862" cy="153862"/>
            </a:xfrm>
            <a:prstGeom prst="ellipse">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0" name="Rectangle 29"/>
            <p:cNvSpPr/>
            <p:nvPr/>
          </p:nvSpPr>
          <p:spPr>
            <a:xfrm>
              <a:off x="1558031" y="4583232"/>
              <a:ext cx="1450700" cy="3699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US" sz="1400" dirty="0">
                  <a:solidFill>
                    <a:schemeClr val="accent6">
                      <a:lumMod val="50000"/>
                    </a:schemeClr>
                  </a:solidFill>
                </a:rPr>
                <a:t>Device Data</a:t>
              </a:r>
            </a:p>
          </p:txBody>
        </p:sp>
        <p:cxnSp>
          <p:nvCxnSpPr>
            <p:cNvPr id="35" name="Straight Arrow Connector 34"/>
            <p:cNvCxnSpPr>
              <a:endCxn id="17" idx="0"/>
            </p:cNvCxnSpPr>
            <p:nvPr/>
          </p:nvCxnSpPr>
          <p:spPr>
            <a:xfrm>
              <a:off x="856262" y="4220127"/>
              <a:ext cx="3597" cy="363105"/>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4"/>
              <a:endCxn id="30" idx="0"/>
            </p:cNvCxnSpPr>
            <p:nvPr/>
          </p:nvCxnSpPr>
          <p:spPr>
            <a:xfrm>
              <a:off x="2283381" y="4220127"/>
              <a:ext cx="0" cy="363105"/>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736383" y="3907827"/>
            <a:ext cx="2536501" cy="1045322"/>
            <a:chOff x="3736383" y="3907827"/>
            <a:chExt cx="2536501" cy="1045322"/>
          </a:xfrm>
        </p:grpSpPr>
        <p:cxnSp>
          <p:nvCxnSpPr>
            <p:cNvPr id="19" name="Straight Arrow Connector 18"/>
            <p:cNvCxnSpPr>
              <a:stCxn id="15" idx="3"/>
              <a:endCxn id="41" idx="1"/>
            </p:cNvCxnSpPr>
            <p:nvPr/>
          </p:nvCxnSpPr>
          <p:spPr>
            <a:xfrm flipV="1">
              <a:off x="4101284" y="4138620"/>
              <a:ext cx="720900" cy="0"/>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384802" y="4066265"/>
              <a:ext cx="153862" cy="153862"/>
            </a:xfrm>
            <a:prstGeom prst="ellipse">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Rectangle 30"/>
            <p:cNvSpPr/>
            <p:nvPr/>
          </p:nvSpPr>
          <p:spPr>
            <a:xfrm>
              <a:off x="3736383" y="4583232"/>
              <a:ext cx="1450700" cy="3699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US" sz="1400" dirty="0">
                  <a:solidFill>
                    <a:schemeClr val="accent6">
                      <a:lumMod val="50000"/>
                    </a:schemeClr>
                  </a:solidFill>
                </a:rPr>
                <a:t>Raw Data</a:t>
              </a:r>
            </a:p>
          </p:txBody>
        </p:sp>
        <p:cxnSp>
          <p:nvCxnSpPr>
            <p:cNvPr id="38" name="Straight Arrow Connector 37"/>
            <p:cNvCxnSpPr>
              <a:stCxn id="22" idx="4"/>
              <a:endCxn id="31" idx="0"/>
            </p:cNvCxnSpPr>
            <p:nvPr/>
          </p:nvCxnSpPr>
          <p:spPr>
            <a:xfrm>
              <a:off x="4461733" y="4220127"/>
              <a:ext cx="0" cy="363105"/>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822184" y="3907827"/>
              <a:ext cx="1450700" cy="461586"/>
            </a:xfrm>
            <a:prstGeom prst="rect">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Data </a:t>
              </a:r>
            </a:p>
            <a:p>
              <a:pPr algn="ctr"/>
              <a:r>
                <a:rPr lang="en-US" sz="1400" dirty="0" smtClean="0"/>
                <a:t>Analyze</a:t>
              </a:r>
              <a:endParaRPr lang="en-US" sz="1400" dirty="0"/>
            </a:p>
          </p:txBody>
        </p:sp>
      </p:grpSp>
      <p:grpSp>
        <p:nvGrpSpPr>
          <p:cNvPr id="9" name="Group 8"/>
          <p:cNvGrpSpPr/>
          <p:nvPr/>
        </p:nvGrpSpPr>
        <p:grpSpPr>
          <a:xfrm>
            <a:off x="342560" y="5269951"/>
            <a:ext cx="7387578" cy="1058526"/>
            <a:chOff x="342560" y="5269951"/>
            <a:chExt cx="7387578" cy="1058526"/>
          </a:xfrm>
        </p:grpSpPr>
        <p:sp>
          <p:nvSpPr>
            <p:cNvPr id="68" name="Rectangle 67"/>
            <p:cNvSpPr/>
            <p:nvPr/>
          </p:nvSpPr>
          <p:spPr>
            <a:xfrm>
              <a:off x="825606" y="5743702"/>
              <a:ext cx="4177747" cy="584775"/>
            </a:xfrm>
            <a:prstGeom prst="rect">
              <a:avLst/>
            </a:prstGeom>
          </p:spPr>
          <p:txBody>
            <a:bodyPr wrap="square">
              <a:spAutoFit/>
            </a:bodyPr>
            <a:lstStyle/>
            <a:p>
              <a:pPr algn="ctr"/>
              <a:r>
                <a:rPr lang="en-US" sz="1600" b="1" dirty="0">
                  <a:solidFill>
                    <a:schemeClr val="accent6">
                      <a:lumMod val="50000"/>
                    </a:schemeClr>
                  </a:solidFill>
                </a:rPr>
                <a:t>Up to </a:t>
              </a:r>
              <a:r>
                <a:rPr lang="en-US" sz="1600" b="1" dirty="0" err="1" smtClean="0">
                  <a:solidFill>
                    <a:schemeClr val="accent6">
                      <a:lumMod val="50000"/>
                    </a:schemeClr>
                  </a:solidFill>
                </a:rPr>
                <a:t>TBytes</a:t>
              </a:r>
              <a:r>
                <a:rPr lang="en-US" sz="1600" b="1" dirty="0" smtClean="0">
                  <a:solidFill>
                    <a:schemeClr val="accent6">
                      <a:lumMod val="50000"/>
                    </a:schemeClr>
                  </a:solidFill>
                </a:rPr>
                <a:t> </a:t>
              </a:r>
              <a:r>
                <a:rPr lang="en-US" sz="1600" b="1" dirty="0">
                  <a:solidFill>
                    <a:schemeClr val="accent6">
                      <a:lumMod val="50000"/>
                    </a:schemeClr>
                  </a:solidFill>
                </a:rPr>
                <a:t>of </a:t>
              </a:r>
              <a:r>
                <a:rPr lang="en-US" sz="1600" b="1" dirty="0" smtClean="0">
                  <a:solidFill>
                    <a:schemeClr val="accent6">
                      <a:lumMod val="50000"/>
                    </a:schemeClr>
                  </a:solidFill>
                </a:rPr>
                <a:t>data per pipeline inspection</a:t>
              </a:r>
              <a:endParaRPr lang="en-US" sz="1600" b="1" dirty="0">
                <a:solidFill>
                  <a:schemeClr val="accent6">
                    <a:lumMod val="50000"/>
                  </a:schemeClr>
                </a:solidFill>
              </a:endParaRPr>
            </a:p>
          </p:txBody>
        </p:sp>
        <p:sp>
          <p:nvSpPr>
            <p:cNvPr id="69" name="Right Brace 68"/>
            <p:cNvSpPr/>
            <p:nvPr/>
          </p:nvSpPr>
          <p:spPr>
            <a:xfrm rot="5400000">
              <a:off x="2656418" y="2956093"/>
              <a:ext cx="516124" cy="5143839"/>
            </a:xfrm>
            <a:prstGeom prst="righ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Right Brace 69"/>
            <p:cNvSpPr/>
            <p:nvPr/>
          </p:nvSpPr>
          <p:spPr>
            <a:xfrm rot="5400000">
              <a:off x="6395833" y="4451771"/>
              <a:ext cx="516124" cy="2152486"/>
            </a:xfrm>
            <a:prstGeom prst="righ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Rectangle 70"/>
            <p:cNvSpPr/>
            <p:nvPr/>
          </p:nvSpPr>
          <p:spPr>
            <a:xfrm>
              <a:off x="5577652" y="5817189"/>
              <a:ext cx="2152486" cy="338554"/>
            </a:xfrm>
            <a:prstGeom prst="rect">
              <a:avLst/>
            </a:prstGeom>
          </p:spPr>
          <p:txBody>
            <a:bodyPr wrap="square">
              <a:spAutoFit/>
            </a:bodyPr>
            <a:lstStyle/>
            <a:p>
              <a:pPr algn="ctr"/>
              <a:r>
                <a:rPr lang="en-US" sz="1600" b="1" dirty="0" smtClean="0">
                  <a:solidFill>
                    <a:schemeClr val="accent6">
                      <a:lumMod val="50000"/>
                    </a:schemeClr>
                  </a:solidFill>
                </a:rPr>
                <a:t>Up to several GB</a:t>
              </a:r>
              <a:endParaRPr lang="en-US" sz="1600" b="1" dirty="0">
                <a:solidFill>
                  <a:schemeClr val="accent6">
                    <a:lumMod val="50000"/>
                  </a:schemeClr>
                </a:solidFill>
              </a:endParaRPr>
            </a:p>
          </p:txBody>
        </p:sp>
      </p:grpSp>
      <p:grpSp>
        <p:nvGrpSpPr>
          <p:cNvPr id="7" name="Group 6"/>
          <p:cNvGrpSpPr/>
          <p:nvPr/>
        </p:nvGrpSpPr>
        <p:grpSpPr>
          <a:xfrm>
            <a:off x="5829491" y="2590474"/>
            <a:ext cx="2636866" cy="2621614"/>
            <a:chOff x="5829491" y="2590474"/>
            <a:chExt cx="2636866" cy="2621614"/>
          </a:xfrm>
        </p:grpSpPr>
        <p:sp>
          <p:nvSpPr>
            <p:cNvPr id="16" name="Rectangle 15"/>
            <p:cNvSpPr/>
            <p:nvPr/>
          </p:nvSpPr>
          <p:spPr>
            <a:xfrm>
              <a:off x="7015657" y="3910877"/>
              <a:ext cx="1450700" cy="461586"/>
            </a:xfrm>
            <a:prstGeom prst="rect">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Information Reporting</a:t>
              </a:r>
              <a:endParaRPr lang="en-US" sz="1400" dirty="0"/>
            </a:p>
          </p:txBody>
        </p:sp>
        <p:cxnSp>
          <p:nvCxnSpPr>
            <p:cNvPr id="20" name="Straight Arrow Connector 19"/>
            <p:cNvCxnSpPr>
              <a:stCxn id="41" idx="3"/>
              <a:endCxn id="16" idx="1"/>
            </p:cNvCxnSpPr>
            <p:nvPr/>
          </p:nvCxnSpPr>
          <p:spPr>
            <a:xfrm>
              <a:off x="6272884" y="4138620"/>
              <a:ext cx="742773" cy="3050"/>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4" idx="4"/>
              <a:endCxn id="32" idx="0"/>
            </p:cNvCxnSpPr>
            <p:nvPr/>
          </p:nvCxnSpPr>
          <p:spPr>
            <a:xfrm>
              <a:off x="6642508" y="4212501"/>
              <a:ext cx="1055" cy="370730"/>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565577" y="4058639"/>
              <a:ext cx="153862" cy="15386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2" name="Rectangle 31"/>
            <p:cNvSpPr/>
            <p:nvPr/>
          </p:nvSpPr>
          <p:spPr>
            <a:xfrm>
              <a:off x="5829491" y="4583231"/>
              <a:ext cx="1628146" cy="6288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US" sz="1400" dirty="0">
                  <a:solidFill>
                    <a:schemeClr val="accent6">
                      <a:lumMod val="50000"/>
                    </a:schemeClr>
                  </a:solidFill>
                </a:rPr>
                <a:t>Analyze Information</a:t>
              </a:r>
            </a:p>
          </p:txBody>
        </p:sp>
        <p:grpSp>
          <p:nvGrpSpPr>
            <p:cNvPr id="74" name="Group 73"/>
            <p:cNvGrpSpPr/>
            <p:nvPr/>
          </p:nvGrpSpPr>
          <p:grpSpPr>
            <a:xfrm>
              <a:off x="7231229" y="2590474"/>
              <a:ext cx="1021433" cy="864707"/>
              <a:chOff x="7219421" y="2508854"/>
              <a:chExt cx="1021433" cy="864707"/>
            </a:xfrm>
          </p:grpSpPr>
          <p:pic>
            <p:nvPicPr>
              <p:cNvPr id="72" name="Picture 7" descr="C:\Users\MJordan\Documents\all_Icons_in_all_Sizes\48x48\woma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5657" y="2508854"/>
                <a:ext cx="648962" cy="64896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p:nvPr/>
            </p:nvSpPr>
            <p:spPr>
              <a:xfrm>
                <a:off x="7219421" y="3065784"/>
                <a:ext cx="1021433" cy="307777"/>
              </a:xfrm>
              <a:prstGeom prst="rect">
                <a:avLst/>
              </a:prstGeom>
            </p:spPr>
            <p:txBody>
              <a:bodyPr wrap="none">
                <a:spAutoFit/>
              </a:bodyPr>
              <a:lstStyle/>
              <a:p>
                <a:r>
                  <a:rPr lang="en-US" sz="1400" b="1" dirty="0" smtClean="0">
                    <a:solidFill>
                      <a:schemeClr val="accent6">
                        <a:lumMod val="50000"/>
                      </a:schemeClr>
                    </a:solidFill>
                  </a:rPr>
                  <a:t>Customer</a:t>
                </a:r>
                <a:endParaRPr lang="en-US" sz="1400" b="1" dirty="0"/>
              </a:p>
            </p:txBody>
          </p:sp>
        </p:grpSp>
        <p:cxnSp>
          <p:nvCxnSpPr>
            <p:cNvPr id="75" name="Straight Arrow Connector 74"/>
            <p:cNvCxnSpPr>
              <a:stCxn id="16" idx="0"/>
              <a:endCxn id="73" idx="2"/>
            </p:cNvCxnSpPr>
            <p:nvPr/>
          </p:nvCxnSpPr>
          <p:spPr>
            <a:xfrm flipV="1">
              <a:off x="7741007" y="3455181"/>
              <a:ext cx="939" cy="455696"/>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066179" y="2590474"/>
            <a:ext cx="4143601" cy="2880557"/>
            <a:chOff x="8066179" y="2590474"/>
            <a:chExt cx="4143601" cy="2880557"/>
          </a:xfrm>
        </p:grpSpPr>
        <p:cxnSp>
          <p:nvCxnSpPr>
            <p:cNvPr id="21" name="Straight Arrow Connector 20"/>
            <p:cNvCxnSpPr>
              <a:stCxn id="16" idx="3"/>
              <a:endCxn id="46" idx="1"/>
            </p:cNvCxnSpPr>
            <p:nvPr/>
          </p:nvCxnSpPr>
          <p:spPr>
            <a:xfrm>
              <a:off x="8466357" y="4141671"/>
              <a:ext cx="742773" cy="1525"/>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740383" y="4064740"/>
              <a:ext cx="153862" cy="15386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Oval 27"/>
            <p:cNvSpPr/>
            <p:nvPr/>
          </p:nvSpPr>
          <p:spPr>
            <a:xfrm>
              <a:off x="11323754" y="4066265"/>
              <a:ext cx="153862" cy="15386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7" name="Rectangle 36"/>
            <p:cNvSpPr/>
            <p:nvPr/>
          </p:nvSpPr>
          <p:spPr>
            <a:xfrm>
              <a:off x="8066179" y="4583232"/>
              <a:ext cx="1502269" cy="8877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1400" dirty="0">
                  <a:solidFill>
                    <a:schemeClr val="accent6">
                      <a:lumMod val="50000"/>
                    </a:schemeClr>
                  </a:solidFill>
                </a:rPr>
                <a:t>Diagnostic </a:t>
              </a:r>
            </a:p>
            <a:p>
              <a:pPr algn="ctr"/>
              <a:r>
                <a:rPr lang="en-US" sz="1400" dirty="0">
                  <a:solidFill>
                    <a:schemeClr val="accent6">
                      <a:lumMod val="50000"/>
                    </a:schemeClr>
                  </a:solidFill>
                </a:rPr>
                <a:t>Report Results</a:t>
              </a:r>
            </a:p>
          </p:txBody>
        </p:sp>
        <p:cxnSp>
          <p:nvCxnSpPr>
            <p:cNvPr id="42" name="Straight Arrow Connector 41"/>
            <p:cNvCxnSpPr>
              <a:stCxn id="37" idx="0"/>
              <a:endCxn id="25" idx="4"/>
            </p:cNvCxnSpPr>
            <p:nvPr/>
          </p:nvCxnSpPr>
          <p:spPr>
            <a:xfrm flipV="1">
              <a:off x="8817314" y="4218602"/>
              <a:ext cx="0" cy="364631"/>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593619" y="4583232"/>
              <a:ext cx="1616161" cy="6288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1400" dirty="0">
                  <a:solidFill>
                    <a:schemeClr val="accent6">
                      <a:lumMod val="50000"/>
                    </a:schemeClr>
                  </a:solidFill>
                </a:rPr>
                <a:t>Integrity Results</a:t>
              </a:r>
            </a:p>
          </p:txBody>
        </p:sp>
        <p:cxnSp>
          <p:nvCxnSpPr>
            <p:cNvPr id="45" name="Straight Arrow Connector 44"/>
            <p:cNvCxnSpPr>
              <a:stCxn id="44" idx="0"/>
              <a:endCxn id="28" idx="4"/>
            </p:cNvCxnSpPr>
            <p:nvPr/>
          </p:nvCxnSpPr>
          <p:spPr>
            <a:xfrm flipH="1" flipV="1">
              <a:off x="11400685" y="4220127"/>
              <a:ext cx="1014" cy="363105"/>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209130" y="3912403"/>
              <a:ext cx="1472892" cy="46158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Assessments</a:t>
              </a:r>
              <a:endParaRPr lang="en-US" sz="1400" dirty="0"/>
            </a:p>
          </p:txBody>
        </p:sp>
        <p:cxnSp>
          <p:nvCxnSpPr>
            <p:cNvPr id="56" name="Straight Arrow Connector 55"/>
            <p:cNvCxnSpPr>
              <a:stCxn id="46" idx="3"/>
              <a:endCxn id="28" idx="2"/>
            </p:cNvCxnSpPr>
            <p:nvPr/>
          </p:nvCxnSpPr>
          <p:spPr>
            <a:xfrm>
              <a:off x="10682022" y="4143196"/>
              <a:ext cx="641732" cy="0"/>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9435266" y="2590474"/>
              <a:ext cx="1021433" cy="864707"/>
              <a:chOff x="7219421" y="2508854"/>
              <a:chExt cx="1021433" cy="864707"/>
            </a:xfrm>
          </p:grpSpPr>
          <p:pic>
            <p:nvPicPr>
              <p:cNvPr id="79" name="Picture 7" descr="C:\Users\MJordan\Documents\all_Icons_in_all_Sizes\48x48\woma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5657" y="2508854"/>
                <a:ext cx="648962" cy="648962"/>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a:xfrm>
                <a:off x="7219421" y="3065784"/>
                <a:ext cx="1021433" cy="307777"/>
              </a:xfrm>
              <a:prstGeom prst="rect">
                <a:avLst/>
              </a:prstGeom>
            </p:spPr>
            <p:txBody>
              <a:bodyPr wrap="none">
                <a:spAutoFit/>
              </a:bodyPr>
              <a:lstStyle/>
              <a:p>
                <a:r>
                  <a:rPr lang="en-US" sz="1400" b="1" dirty="0" smtClean="0">
                    <a:solidFill>
                      <a:schemeClr val="accent6">
                        <a:lumMod val="50000"/>
                      </a:schemeClr>
                    </a:solidFill>
                  </a:rPr>
                  <a:t>Customer</a:t>
                </a:r>
                <a:endParaRPr lang="en-US" sz="1400" b="1" dirty="0"/>
              </a:p>
            </p:txBody>
          </p:sp>
        </p:grpSp>
        <p:cxnSp>
          <p:nvCxnSpPr>
            <p:cNvPr id="81" name="Straight Arrow Connector 80"/>
            <p:cNvCxnSpPr>
              <a:stCxn id="46" idx="0"/>
              <a:endCxn id="80" idx="2"/>
            </p:cNvCxnSpPr>
            <p:nvPr/>
          </p:nvCxnSpPr>
          <p:spPr>
            <a:xfrm flipV="1">
              <a:off x="9945576" y="3455181"/>
              <a:ext cx="407" cy="457222"/>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50" name="Picture 49"/>
          <p:cNvPicPr>
            <a:picLocks noChangeAspect="1"/>
          </p:cNvPicPr>
          <p:nvPr/>
        </p:nvPicPr>
        <p:blipFill>
          <a:blip r:embed="rId6"/>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50895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
                                        </p:tgtEl>
                                      </p:cBhvr>
                                      <p:by x="50000" y="50000"/>
                                    </p:animScale>
                                  </p:childTnLst>
                                </p:cTn>
                              </p:par>
                              <p:par>
                                <p:cTn id="7" presetID="42" presetClass="path" presetSubtype="0" accel="50000" decel="50000" fill="hold" nodeType="withEffect">
                                  <p:stCondLst>
                                    <p:cond delay="0"/>
                                  </p:stCondLst>
                                  <p:childTnLst>
                                    <p:animMotion origin="layout" path="M -4.79167E-6 2.96296E-6 L -0.122 -0.15301 " pathEditMode="relative" rAng="0" ptsTypes="AA">
                                      <p:cBhvr>
                                        <p:cTn id="8" dur="2000" fill="hold"/>
                                        <p:tgtEl>
                                          <p:spTgt spid="11"/>
                                        </p:tgtEl>
                                        <p:attrNameLst>
                                          <p:attrName>ppt_x</p:attrName>
                                          <p:attrName>ppt_y</p:attrName>
                                        </p:attrNameLst>
                                      </p:cBhvr>
                                      <p:rCtr x="-6107" y="-7662"/>
                                    </p:animMotion>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Amount of Data</a:t>
            </a:r>
            <a:endParaRPr lang="en-US" dirty="0"/>
          </a:p>
        </p:txBody>
      </p:sp>
      <p:sp>
        <p:nvSpPr>
          <p:cNvPr id="4" name="Footer Placeholder 3"/>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pic>
        <p:nvPicPr>
          <p:cNvPr id="5" name="Picture 4"/>
          <p:cNvPicPr>
            <a:picLocks noChangeAspect="1"/>
          </p:cNvPicPr>
          <p:nvPr/>
        </p:nvPicPr>
        <p:blipFill rotWithShape="1">
          <a:blip r:embed="rId3"/>
          <a:srcRect b="872"/>
          <a:stretch/>
        </p:blipFill>
        <p:spPr>
          <a:xfrm>
            <a:off x="515936" y="1497860"/>
            <a:ext cx="7713663" cy="4640002"/>
          </a:xfrm>
          <a:prstGeom prst="rect">
            <a:avLst/>
          </a:prstGeom>
        </p:spPr>
      </p:pic>
      <p:pic>
        <p:nvPicPr>
          <p:cNvPr id="6" name="Picture 5"/>
          <p:cNvPicPr>
            <a:picLocks noChangeAspect="1"/>
          </p:cNvPicPr>
          <p:nvPr/>
        </p:nvPicPr>
        <p:blipFill>
          <a:blip r:embed="rId4"/>
          <a:stretch>
            <a:fillRect/>
          </a:stretch>
        </p:blipFill>
        <p:spPr>
          <a:xfrm>
            <a:off x="7579164" y="140920"/>
            <a:ext cx="1289831" cy="1237399"/>
          </a:xfrm>
          <a:prstGeom prst="rect">
            <a:avLst/>
          </a:prstGeom>
        </p:spPr>
      </p:pic>
    </p:spTree>
    <p:extLst>
      <p:ext uri="{BB962C8B-B14F-4D97-AF65-F5344CB8AC3E}">
        <p14:creationId xmlns:p14="http://schemas.microsoft.com/office/powerpoint/2010/main" val="3365472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 and Effectiveness are Key</a:t>
            </a:r>
            <a:endParaRPr lang="en-US" dirty="0"/>
          </a:p>
        </p:txBody>
      </p:sp>
      <p:sp>
        <p:nvSpPr>
          <p:cNvPr id="3" name="Footer Placeholder 2"/>
          <p:cNvSpPr>
            <a:spLocks noGrp="1"/>
          </p:cNvSpPr>
          <p:nvPr>
            <p:ph type="ftr" sz="quarter" idx="3"/>
          </p:nvPr>
        </p:nvSpPr>
        <p:spPr/>
        <p:txBody>
          <a:bodyPr/>
          <a:lstStyle/>
          <a:p>
            <a:r>
              <a:rPr lang="en-US" dirty="0" smtClean="0"/>
              <a:t>Dr. Holger Klus · Head of Company Digital Transformation · Devopsdays · Bogotá · May 25-26, 2019</a:t>
            </a:r>
            <a:endParaRPr lang="en-US" dirty="0"/>
          </a:p>
        </p:txBody>
      </p:sp>
      <p:sp>
        <p:nvSpPr>
          <p:cNvPr id="36" name="Rectangle 35"/>
          <p:cNvSpPr/>
          <p:nvPr/>
        </p:nvSpPr>
        <p:spPr>
          <a:xfrm>
            <a:off x="371435" y="5145115"/>
            <a:ext cx="10891186" cy="707886"/>
          </a:xfrm>
          <a:prstGeom prst="rect">
            <a:avLst/>
          </a:prstGeom>
        </p:spPr>
        <p:txBody>
          <a:bodyPr wrap="square">
            <a:spAutoFit/>
          </a:bodyPr>
          <a:lstStyle/>
          <a:p>
            <a:pPr algn="ctr"/>
            <a:r>
              <a:rPr lang="en-US" sz="2000" b="1" dirty="0" smtClean="0">
                <a:solidFill>
                  <a:schemeClr val="accent6">
                    <a:lumMod val="50000"/>
                  </a:schemeClr>
                </a:solidFill>
              </a:rPr>
              <a:t>How can DevOps and up-to-date digital technologies help to be </a:t>
            </a:r>
            <a:br>
              <a:rPr lang="en-US" sz="2000" b="1" dirty="0" smtClean="0">
                <a:solidFill>
                  <a:schemeClr val="accent6">
                    <a:lumMod val="50000"/>
                  </a:schemeClr>
                </a:solidFill>
              </a:rPr>
            </a:br>
            <a:r>
              <a:rPr lang="en-US" sz="2000" b="1" dirty="0" smtClean="0">
                <a:solidFill>
                  <a:schemeClr val="accent6">
                    <a:lumMod val="50000"/>
                  </a:schemeClr>
                </a:solidFill>
              </a:rPr>
              <a:t>more effective and more efficient?</a:t>
            </a:r>
            <a:endParaRPr lang="en-US" sz="2000" b="1" dirty="0">
              <a:solidFill>
                <a:schemeClr val="accent6">
                  <a:lumMod val="50000"/>
                </a:schemeClr>
              </a:solidFill>
            </a:endParaRPr>
          </a:p>
        </p:txBody>
      </p:sp>
      <p:cxnSp>
        <p:nvCxnSpPr>
          <p:cNvPr id="37" name="Straight Arrow Connector 36"/>
          <p:cNvCxnSpPr>
            <a:stCxn id="48" idx="4"/>
            <a:endCxn id="54" idx="0"/>
          </p:cNvCxnSpPr>
          <p:nvPr/>
        </p:nvCxnSpPr>
        <p:spPr>
          <a:xfrm>
            <a:off x="6581374" y="2838591"/>
            <a:ext cx="1055" cy="370730"/>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rotWithShape="1">
          <a:blip r:embed="rId2" cstate="email">
            <a:extLst>
              <a:ext uri="{28A0092B-C50C-407E-A947-70E740481C1C}">
                <a14:useLocalDpi xmlns:a14="http://schemas.microsoft.com/office/drawing/2010/main"/>
              </a:ext>
            </a:extLst>
          </a:blip>
          <a:srcRect l="2965" t="3168" r="13514"/>
          <a:stretch/>
        </p:blipFill>
        <p:spPr>
          <a:xfrm rot="20820000" flipH="1">
            <a:off x="481183" y="2410654"/>
            <a:ext cx="1447715" cy="1140698"/>
          </a:xfrm>
          <a:prstGeom prst="rect">
            <a:avLst/>
          </a:prstGeom>
        </p:spPr>
      </p:pic>
      <p:sp>
        <p:nvSpPr>
          <p:cNvPr id="39" name="Rectangle 38"/>
          <p:cNvSpPr/>
          <p:nvPr/>
        </p:nvSpPr>
        <p:spPr>
          <a:xfrm>
            <a:off x="2589450" y="2538493"/>
            <a:ext cx="1450700" cy="461586"/>
          </a:xfrm>
          <a:prstGeom prst="rect">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Data </a:t>
            </a:r>
          </a:p>
          <a:p>
            <a:pPr algn="ctr"/>
            <a:r>
              <a:rPr lang="en-US" sz="1400" dirty="0" smtClean="0"/>
              <a:t>Preparation</a:t>
            </a:r>
            <a:endParaRPr lang="en-US" sz="1400" dirty="0"/>
          </a:p>
        </p:txBody>
      </p:sp>
      <p:sp>
        <p:nvSpPr>
          <p:cNvPr id="40" name="Rectangle 39"/>
          <p:cNvSpPr/>
          <p:nvPr/>
        </p:nvSpPr>
        <p:spPr>
          <a:xfrm>
            <a:off x="6954523" y="2536967"/>
            <a:ext cx="1450700" cy="461586"/>
          </a:xfrm>
          <a:prstGeom prst="rect">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Information Reporting</a:t>
            </a:r>
            <a:endParaRPr lang="en-US" sz="1400" dirty="0"/>
          </a:p>
        </p:txBody>
      </p:sp>
      <p:sp>
        <p:nvSpPr>
          <p:cNvPr id="41" name="Rectangle 40"/>
          <p:cNvSpPr/>
          <p:nvPr/>
        </p:nvSpPr>
        <p:spPr>
          <a:xfrm>
            <a:off x="73375" y="3209322"/>
            <a:ext cx="1450700" cy="3699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US" sz="1400" dirty="0" smtClean="0">
                <a:solidFill>
                  <a:schemeClr val="accent6">
                    <a:lumMod val="50000"/>
                  </a:schemeClr>
                </a:solidFill>
              </a:rPr>
              <a:t>Sensor Data</a:t>
            </a:r>
            <a:endParaRPr lang="en-US" sz="1400" dirty="0">
              <a:solidFill>
                <a:schemeClr val="accent6">
                  <a:lumMod val="50000"/>
                </a:schemeClr>
              </a:solidFill>
            </a:endParaRPr>
          </a:p>
        </p:txBody>
      </p:sp>
      <p:cxnSp>
        <p:nvCxnSpPr>
          <p:cNvPr id="42" name="Straight Arrow Connector 41"/>
          <p:cNvCxnSpPr>
            <a:endCxn id="39" idx="1"/>
          </p:cNvCxnSpPr>
          <p:nvPr/>
        </p:nvCxnSpPr>
        <p:spPr>
          <a:xfrm>
            <a:off x="1713408" y="2764710"/>
            <a:ext cx="876042" cy="0"/>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59" idx="1"/>
          </p:cNvCxnSpPr>
          <p:nvPr/>
        </p:nvCxnSpPr>
        <p:spPr>
          <a:xfrm flipV="1">
            <a:off x="4040150" y="2764710"/>
            <a:ext cx="720900" cy="0"/>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59" idx="3"/>
            <a:endCxn id="40" idx="1"/>
          </p:cNvCxnSpPr>
          <p:nvPr/>
        </p:nvCxnSpPr>
        <p:spPr>
          <a:xfrm>
            <a:off x="6211750" y="2764710"/>
            <a:ext cx="742773" cy="3050"/>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0" idx="3"/>
            <a:endCxn id="63" idx="1"/>
          </p:cNvCxnSpPr>
          <p:nvPr/>
        </p:nvCxnSpPr>
        <p:spPr>
          <a:xfrm>
            <a:off x="8405223" y="2767761"/>
            <a:ext cx="742773" cy="1525"/>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4323668" y="2692355"/>
            <a:ext cx="153862" cy="153862"/>
          </a:xfrm>
          <a:prstGeom prst="ellipse">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7" name="Oval 46"/>
          <p:cNvSpPr/>
          <p:nvPr/>
        </p:nvSpPr>
        <p:spPr>
          <a:xfrm>
            <a:off x="2145316" y="2692355"/>
            <a:ext cx="153862" cy="153862"/>
          </a:xfrm>
          <a:prstGeom prst="ellipse">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8" name="Oval 47"/>
          <p:cNvSpPr/>
          <p:nvPr/>
        </p:nvSpPr>
        <p:spPr>
          <a:xfrm>
            <a:off x="6504443" y="2684729"/>
            <a:ext cx="153862" cy="15386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9" name="Oval 48"/>
          <p:cNvSpPr/>
          <p:nvPr/>
        </p:nvSpPr>
        <p:spPr>
          <a:xfrm>
            <a:off x="8679249" y="2690830"/>
            <a:ext cx="153862" cy="15386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0" name="Oval 49"/>
          <p:cNvSpPr/>
          <p:nvPr/>
        </p:nvSpPr>
        <p:spPr>
          <a:xfrm>
            <a:off x="11262620" y="2692355"/>
            <a:ext cx="153862" cy="15386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1" name="Oval 50"/>
          <p:cNvSpPr/>
          <p:nvPr/>
        </p:nvSpPr>
        <p:spPr>
          <a:xfrm>
            <a:off x="1327732" y="2692355"/>
            <a:ext cx="153862" cy="153862"/>
          </a:xfrm>
          <a:prstGeom prst="ellipse">
            <a:avLst/>
          </a:prstGeom>
          <a:solidFill>
            <a:srgbClr val="B116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2" name="Rectangle 51"/>
          <p:cNvSpPr/>
          <p:nvPr/>
        </p:nvSpPr>
        <p:spPr>
          <a:xfrm>
            <a:off x="1496897" y="3209322"/>
            <a:ext cx="1450700" cy="3699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US" sz="1400" dirty="0">
                <a:solidFill>
                  <a:schemeClr val="accent6">
                    <a:lumMod val="50000"/>
                  </a:schemeClr>
                </a:solidFill>
              </a:rPr>
              <a:t>Device Data</a:t>
            </a:r>
          </a:p>
        </p:txBody>
      </p:sp>
      <p:sp>
        <p:nvSpPr>
          <p:cNvPr id="53" name="Rectangle 52"/>
          <p:cNvSpPr/>
          <p:nvPr/>
        </p:nvSpPr>
        <p:spPr>
          <a:xfrm>
            <a:off x="3675249" y="3209322"/>
            <a:ext cx="1450700" cy="3699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US" sz="1400" dirty="0">
                <a:solidFill>
                  <a:schemeClr val="accent6">
                    <a:lumMod val="50000"/>
                  </a:schemeClr>
                </a:solidFill>
              </a:rPr>
              <a:t>Raw Data</a:t>
            </a:r>
          </a:p>
        </p:txBody>
      </p:sp>
      <p:sp>
        <p:nvSpPr>
          <p:cNvPr id="54" name="Rectangle 53"/>
          <p:cNvSpPr/>
          <p:nvPr/>
        </p:nvSpPr>
        <p:spPr>
          <a:xfrm>
            <a:off x="5768357" y="3209321"/>
            <a:ext cx="1628146" cy="6288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US" sz="1400" dirty="0">
                <a:solidFill>
                  <a:schemeClr val="accent6">
                    <a:lumMod val="50000"/>
                  </a:schemeClr>
                </a:solidFill>
              </a:rPr>
              <a:t>Analyze Information</a:t>
            </a:r>
          </a:p>
        </p:txBody>
      </p:sp>
      <p:cxnSp>
        <p:nvCxnSpPr>
          <p:cNvPr id="55" name="Straight Arrow Connector 54"/>
          <p:cNvCxnSpPr>
            <a:endCxn id="41" idx="0"/>
          </p:cNvCxnSpPr>
          <p:nvPr/>
        </p:nvCxnSpPr>
        <p:spPr>
          <a:xfrm>
            <a:off x="795128" y="2846217"/>
            <a:ext cx="3597" cy="363105"/>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7" idx="4"/>
            <a:endCxn id="52" idx="0"/>
          </p:cNvCxnSpPr>
          <p:nvPr/>
        </p:nvCxnSpPr>
        <p:spPr>
          <a:xfrm>
            <a:off x="2222247" y="2846217"/>
            <a:ext cx="0" cy="363105"/>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8005045" y="3209322"/>
            <a:ext cx="1502269" cy="8877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1400" dirty="0">
                <a:solidFill>
                  <a:schemeClr val="accent6">
                    <a:lumMod val="50000"/>
                  </a:schemeClr>
                </a:solidFill>
              </a:rPr>
              <a:t>Diagnostic </a:t>
            </a:r>
          </a:p>
          <a:p>
            <a:pPr algn="ctr"/>
            <a:r>
              <a:rPr lang="en-US" sz="1400" dirty="0">
                <a:solidFill>
                  <a:schemeClr val="accent6">
                    <a:lumMod val="50000"/>
                  </a:schemeClr>
                </a:solidFill>
              </a:rPr>
              <a:t>Report Results</a:t>
            </a:r>
          </a:p>
        </p:txBody>
      </p:sp>
      <p:cxnSp>
        <p:nvCxnSpPr>
          <p:cNvPr id="58" name="Straight Arrow Connector 57"/>
          <p:cNvCxnSpPr>
            <a:stCxn id="46" idx="4"/>
            <a:endCxn id="53" idx="0"/>
          </p:cNvCxnSpPr>
          <p:nvPr/>
        </p:nvCxnSpPr>
        <p:spPr>
          <a:xfrm>
            <a:off x="4400599" y="2846217"/>
            <a:ext cx="0" cy="363105"/>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761050" y="2533917"/>
            <a:ext cx="1450700" cy="461586"/>
          </a:xfrm>
          <a:prstGeom prst="rect">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Data </a:t>
            </a:r>
          </a:p>
          <a:p>
            <a:pPr algn="ctr"/>
            <a:r>
              <a:rPr lang="en-US" sz="1400" dirty="0" smtClean="0"/>
              <a:t>Analyze</a:t>
            </a:r>
            <a:endParaRPr lang="en-US" sz="1400" dirty="0"/>
          </a:p>
        </p:txBody>
      </p:sp>
      <p:cxnSp>
        <p:nvCxnSpPr>
          <p:cNvPr id="60" name="Straight Arrow Connector 59"/>
          <p:cNvCxnSpPr>
            <a:stCxn id="57" idx="0"/>
            <a:endCxn id="49" idx="4"/>
          </p:cNvCxnSpPr>
          <p:nvPr/>
        </p:nvCxnSpPr>
        <p:spPr>
          <a:xfrm flipV="1">
            <a:off x="8756180" y="2844692"/>
            <a:ext cx="0" cy="364631"/>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0532485" y="3209322"/>
            <a:ext cx="1616161" cy="6288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1400" dirty="0">
                <a:solidFill>
                  <a:schemeClr val="accent6">
                    <a:lumMod val="50000"/>
                  </a:schemeClr>
                </a:solidFill>
              </a:rPr>
              <a:t>Integrity Results</a:t>
            </a:r>
          </a:p>
        </p:txBody>
      </p:sp>
      <p:cxnSp>
        <p:nvCxnSpPr>
          <p:cNvPr id="62" name="Straight Arrow Connector 61"/>
          <p:cNvCxnSpPr>
            <a:stCxn id="61" idx="0"/>
            <a:endCxn id="50" idx="4"/>
          </p:cNvCxnSpPr>
          <p:nvPr/>
        </p:nvCxnSpPr>
        <p:spPr>
          <a:xfrm flipH="1" flipV="1">
            <a:off x="11339551" y="2846217"/>
            <a:ext cx="1014" cy="363105"/>
          </a:xfrm>
          <a:prstGeom prst="straightConnector1">
            <a:avLst/>
          </a:prstGeom>
          <a:ln w="635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9147996" y="2538493"/>
            <a:ext cx="1472892" cy="46158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Assessments</a:t>
            </a:r>
            <a:endParaRPr lang="en-US" sz="1400" dirty="0"/>
          </a:p>
        </p:txBody>
      </p:sp>
      <p:cxnSp>
        <p:nvCxnSpPr>
          <p:cNvPr id="64" name="Straight Arrow Connector 63"/>
          <p:cNvCxnSpPr>
            <a:stCxn id="63" idx="3"/>
            <a:endCxn id="50" idx="2"/>
          </p:cNvCxnSpPr>
          <p:nvPr/>
        </p:nvCxnSpPr>
        <p:spPr>
          <a:xfrm>
            <a:off x="10620888" y="2769286"/>
            <a:ext cx="641732" cy="0"/>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64472" y="3985592"/>
            <a:ext cx="4177747" cy="584775"/>
          </a:xfrm>
          <a:prstGeom prst="rect">
            <a:avLst/>
          </a:prstGeom>
        </p:spPr>
        <p:txBody>
          <a:bodyPr wrap="square">
            <a:spAutoFit/>
          </a:bodyPr>
          <a:lstStyle/>
          <a:p>
            <a:pPr algn="ctr"/>
            <a:r>
              <a:rPr lang="en-US" sz="1600" b="1" dirty="0">
                <a:solidFill>
                  <a:schemeClr val="accent6">
                    <a:lumMod val="50000"/>
                  </a:schemeClr>
                </a:solidFill>
              </a:rPr>
              <a:t>Up to </a:t>
            </a:r>
            <a:r>
              <a:rPr lang="en-US" sz="1600" b="1" dirty="0" err="1" smtClean="0">
                <a:solidFill>
                  <a:schemeClr val="accent6">
                    <a:lumMod val="50000"/>
                  </a:schemeClr>
                </a:solidFill>
              </a:rPr>
              <a:t>TBytes</a:t>
            </a:r>
            <a:r>
              <a:rPr lang="en-US" sz="1600" b="1" dirty="0" smtClean="0">
                <a:solidFill>
                  <a:schemeClr val="accent6">
                    <a:lumMod val="50000"/>
                  </a:schemeClr>
                </a:solidFill>
              </a:rPr>
              <a:t> </a:t>
            </a:r>
            <a:r>
              <a:rPr lang="en-US" sz="1600" b="1" dirty="0">
                <a:solidFill>
                  <a:schemeClr val="accent6">
                    <a:lumMod val="50000"/>
                  </a:schemeClr>
                </a:solidFill>
              </a:rPr>
              <a:t>of </a:t>
            </a:r>
            <a:r>
              <a:rPr lang="en-US" sz="1600" b="1" dirty="0" smtClean="0">
                <a:solidFill>
                  <a:schemeClr val="accent6">
                    <a:lumMod val="50000"/>
                  </a:schemeClr>
                </a:solidFill>
              </a:rPr>
              <a:t>data per pipeline inspection</a:t>
            </a:r>
            <a:endParaRPr lang="en-US" sz="1600" b="1" dirty="0">
              <a:solidFill>
                <a:schemeClr val="accent6">
                  <a:lumMod val="50000"/>
                </a:schemeClr>
              </a:solidFill>
            </a:endParaRPr>
          </a:p>
        </p:txBody>
      </p:sp>
      <p:sp>
        <p:nvSpPr>
          <p:cNvPr id="66" name="Right Brace 65"/>
          <p:cNvSpPr/>
          <p:nvPr/>
        </p:nvSpPr>
        <p:spPr>
          <a:xfrm rot="5400000">
            <a:off x="2595284" y="1197983"/>
            <a:ext cx="516124" cy="5143839"/>
          </a:xfrm>
          <a:prstGeom prst="righ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Right Brace 66"/>
          <p:cNvSpPr/>
          <p:nvPr/>
        </p:nvSpPr>
        <p:spPr>
          <a:xfrm rot="5400000">
            <a:off x="6334699" y="2693661"/>
            <a:ext cx="516124" cy="2152486"/>
          </a:xfrm>
          <a:prstGeom prst="righ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Rectangle 67"/>
          <p:cNvSpPr/>
          <p:nvPr/>
        </p:nvSpPr>
        <p:spPr>
          <a:xfrm>
            <a:off x="5516518" y="4059079"/>
            <a:ext cx="2152486" cy="338554"/>
          </a:xfrm>
          <a:prstGeom prst="rect">
            <a:avLst/>
          </a:prstGeom>
        </p:spPr>
        <p:txBody>
          <a:bodyPr wrap="square">
            <a:spAutoFit/>
          </a:bodyPr>
          <a:lstStyle/>
          <a:p>
            <a:pPr algn="ctr"/>
            <a:r>
              <a:rPr lang="en-US" sz="1600" b="1" dirty="0" smtClean="0">
                <a:solidFill>
                  <a:schemeClr val="accent6">
                    <a:lumMod val="50000"/>
                  </a:schemeClr>
                </a:solidFill>
              </a:rPr>
              <a:t>Up to several GB</a:t>
            </a:r>
            <a:endParaRPr lang="en-US" sz="1600" b="1" dirty="0">
              <a:solidFill>
                <a:schemeClr val="accent6">
                  <a:lumMod val="50000"/>
                </a:schemeClr>
              </a:solidFill>
            </a:endParaRPr>
          </a:p>
        </p:txBody>
      </p:sp>
      <p:grpSp>
        <p:nvGrpSpPr>
          <p:cNvPr id="69" name="Group 68"/>
          <p:cNvGrpSpPr/>
          <p:nvPr/>
        </p:nvGrpSpPr>
        <p:grpSpPr>
          <a:xfrm>
            <a:off x="7170095" y="1216564"/>
            <a:ext cx="1021433" cy="864707"/>
            <a:chOff x="7219421" y="2508854"/>
            <a:chExt cx="1021433" cy="864707"/>
          </a:xfrm>
        </p:grpSpPr>
        <p:pic>
          <p:nvPicPr>
            <p:cNvPr id="70" name="Picture 7" descr="C:\Users\MJordan\Documents\all_Icons_in_all_Sizes\48x48\woma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657" y="2508854"/>
              <a:ext cx="648962" cy="648962"/>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p:cNvSpPr/>
            <p:nvPr/>
          </p:nvSpPr>
          <p:spPr>
            <a:xfrm>
              <a:off x="7219421" y="3065784"/>
              <a:ext cx="1021433" cy="307777"/>
            </a:xfrm>
            <a:prstGeom prst="rect">
              <a:avLst/>
            </a:prstGeom>
          </p:spPr>
          <p:txBody>
            <a:bodyPr wrap="none">
              <a:spAutoFit/>
            </a:bodyPr>
            <a:lstStyle/>
            <a:p>
              <a:r>
                <a:rPr lang="en-US" sz="1400" b="1" dirty="0" smtClean="0">
                  <a:solidFill>
                    <a:schemeClr val="accent6">
                      <a:lumMod val="50000"/>
                    </a:schemeClr>
                  </a:solidFill>
                </a:rPr>
                <a:t>Customer</a:t>
              </a:r>
              <a:endParaRPr lang="en-US" sz="1400" b="1" dirty="0"/>
            </a:p>
          </p:txBody>
        </p:sp>
      </p:grpSp>
      <p:cxnSp>
        <p:nvCxnSpPr>
          <p:cNvPr id="72" name="Straight Arrow Connector 71"/>
          <p:cNvCxnSpPr>
            <a:stCxn id="40" idx="0"/>
            <a:endCxn id="71" idx="2"/>
          </p:cNvCxnSpPr>
          <p:nvPr/>
        </p:nvCxnSpPr>
        <p:spPr>
          <a:xfrm flipV="1">
            <a:off x="7679873" y="2081271"/>
            <a:ext cx="939" cy="455696"/>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9374132" y="1216564"/>
            <a:ext cx="1021433" cy="864707"/>
            <a:chOff x="7219421" y="2508854"/>
            <a:chExt cx="1021433" cy="864707"/>
          </a:xfrm>
        </p:grpSpPr>
        <p:pic>
          <p:nvPicPr>
            <p:cNvPr id="74" name="Picture 7" descr="C:\Users\MJordan\Documents\all_Icons_in_all_Sizes\48x48\woma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657" y="2508854"/>
              <a:ext cx="648962" cy="648962"/>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7219421" y="3065784"/>
              <a:ext cx="1021433" cy="307777"/>
            </a:xfrm>
            <a:prstGeom prst="rect">
              <a:avLst/>
            </a:prstGeom>
          </p:spPr>
          <p:txBody>
            <a:bodyPr wrap="none">
              <a:spAutoFit/>
            </a:bodyPr>
            <a:lstStyle/>
            <a:p>
              <a:r>
                <a:rPr lang="en-US" sz="1400" b="1" dirty="0" smtClean="0">
                  <a:solidFill>
                    <a:schemeClr val="accent6">
                      <a:lumMod val="50000"/>
                    </a:schemeClr>
                  </a:solidFill>
                </a:rPr>
                <a:t>Customer</a:t>
              </a:r>
              <a:endParaRPr lang="en-US" sz="1400" b="1" dirty="0"/>
            </a:p>
          </p:txBody>
        </p:sp>
      </p:grpSp>
      <p:cxnSp>
        <p:nvCxnSpPr>
          <p:cNvPr id="76" name="Straight Arrow Connector 75"/>
          <p:cNvCxnSpPr>
            <a:stCxn id="63" idx="0"/>
            <a:endCxn id="75" idx="2"/>
          </p:cNvCxnSpPr>
          <p:nvPr/>
        </p:nvCxnSpPr>
        <p:spPr>
          <a:xfrm flipV="1">
            <a:off x="9884442" y="2081271"/>
            <a:ext cx="407" cy="457222"/>
          </a:xfrm>
          <a:prstGeom prst="straightConnector1">
            <a:avLst/>
          </a:prstGeom>
          <a:ln w="127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371434" y="5900020"/>
            <a:ext cx="10969131" cy="400110"/>
          </a:xfrm>
          <a:prstGeom prst="rect">
            <a:avLst/>
          </a:prstGeom>
        </p:spPr>
        <p:txBody>
          <a:bodyPr wrap="square">
            <a:spAutoFit/>
          </a:bodyPr>
          <a:lstStyle/>
          <a:p>
            <a:pPr algn="ctr"/>
            <a:r>
              <a:rPr lang="en-US" sz="2000" b="1" dirty="0" smtClean="0">
                <a:solidFill>
                  <a:schemeClr val="accent6">
                    <a:lumMod val="50000"/>
                  </a:schemeClr>
                </a:solidFill>
              </a:rPr>
              <a:t>And why is that not so easy as it sometimes seems to be?</a:t>
            </a:r>
            <a:endParaRPr lang="en-US" sz="2000" b="1" dirty="0">
              <a:solidFill>
                <a:schemeClr val="accent6">
                  <a:lumMod val="50000"/>
                </a:schemeClr>
              </a:solidFill>
            </a:endParaRPr>
          </a:p>
        </p:txBody>
      </p:sp>
      <p:pic>
        <p:nvPicPr>
          <p:cNvPr id="79" name="Picture 78"/>
          <p:cNvPicPr>
            <a:picLocks noChangeAspect="1"/>
          </p:cNvPicPr>
          <p:nvPr/>
        </p:nvPicPr>
        <p:blipFill>
          <a:blip r:embed="rId4"/>
          <a:stretch>
            <a:fillRect/>
          </a:stretch>
        </p:blipFill>
        <p:spPr>
          <a:xfrm>
            <a:off x="8141024" y="140920"/>
            <a:ext cx="1289831" cy="1237399"/>
          </a:xfrm>
          <a:prstGeom prst="rect">
            <a:avLst/>
          </a:prstGeom>
        </p:spPr>
      </p:pic>
    </p:spTree>
    <p:extLst>
      <p:ext uri="{BB962C8B-B14F-4D97-AF65-F5344CB8AC3E}">
        <p14:creationId xmlns:p14="http://schemas.microsoft.com/office/powerpoint/2010/main" val="150438711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OSEN_design 2012">
  <a:themeElements>
    <a:clrScheme name="ROSEN Theme">
      <a:dk1>
        <a:srgbClr val="000000"/>
      </a:dk1>
      <a:lt1>
        <a:srgbClr val="FFFFFF"/>
      </a:lt1>
      <a:dk2>
        <a:srgbClr val="375578"/>
      </a:dk2>
      <a:lt2>
        <a:srgbClr val="B4C8E6"/>
      </a:lt2>
      <a:accent1>
        <a:srgbClr val="506491"/>
      </a:accent1>
      <a:accent2>
        <a:srgbClr val="B4C8E6"/>
      </a:accent2>
      <a:accent3>
        <a:srgbClr val="375578"/>
      </a:accent3>
      <a:accent4>
        <a:srgbClr val="B4C8E6"/>
      </a:accent4>
      <a:accent5>
        <a:srgbClr val="506491"/>
      </a:accent5>
      <a:accent6>
        <a:srgbClr val="B4C8E6"/>
      </a:accent6>
      <a:hlink>
        <a:srgbClr val="506491"/>
      </a:hlink>
      <a:folHlink>
        <a:srgbClr val="8F497C"/>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rmAutofit/>
      </a:bodyPr>
      <a:lstStyle>
        <a:defPPr>
          <a:spcBef>
            <a:spcPts val="600"/>
          </a:spcBef>
          <a:defRPr sz="16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pc="http://schemas.microsoft.com/office/infopath/2007/PartnerControls" xmlns:xsi="http://www.w3.org/2001/XMLSchema-instance">
  <documentManagement>
    <_dlc_DocIdUrl xmlns="de3c29e4-aecf-4863-ac05-9a2afdd88e65">
      <Url>http://home.rosen-group.com/team/sites/Office%20Templates/_layouts/15/DocIdRedir.aspx?ID=UHE3AVTV2EUA-266-59</Url>
      <Description>UHE3AVTV2EUA-266-59</Description>
    </_dlc_DocIdUrl>
    <Assignment_x0020_Tags xmlns="69f17d5a-0476-4bd1-b038-a9aacf163cfe">
      <UserInfo>
        <DisplayName>c:0+.w|s-1-5-21-1214440339-1960408961-1801674531-513</DisplayName>
        <AccountId>22</AccountId>
        <AccountType/>
      </UserInfo>
    </Assignment_x0020_Tags>
    <_dlc_DocId xmlns="de3c29e4-aecf-4863-ac05-9a2afdd88e65">UHE3AVTV2EUA-266-59</_dlc_DocI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D584A000D41F0C4094085B74C5D81E10" ma:contentTypeVersion="1" ma:contentTypeDescription="Create a new document." ma:contentTypeScope="" ma:versionID="a9ac66071d24dbc39e6eca092fa17e6c">
  <xsd:schema xmlns:xsd="http://www.w3.org/2001/XMLSchema" xmlns:xs="http://www.w3.org/2001/XMLSchema" xmlns:p="http://schemas.microsoft.com/office/2006/metadata/properties" xmlns:ns2="de3c29e4-aecf-4863-ac05-9a2afdd88e65" xmlns:ns3="69f17d5a-0476-4bd1-b038-a9aacf163cfe" targetNamespace="http://schemas.microsoft.com/office/2006/metadata/properties" ma:root="true" ma:fieldsID="f72edba6adfc90991674ba2e1614c3c8" ns2:_="" ns3:_="">
    <xsd:import namespace="de3c29e4-aecf-4863-ac05-9a2afdd88e65"/>
    <xsd:import namespace="69f17d5a-0476-4bd1-b038-a9aacf163cfe"/>
    <xsd:element name="properties">
      <xsd:complexType>
        <xsd:sequence>
          <xsd:element name="documentManagement">
            <xsd:complexType>
              <xsd:all>
                <xsd:element ref="ns2:_dlc_DocId" minOccurs="0"/>
                <xsd:element ref="ns2:_dlc_DocIdUrl" minOccurs="0"/>
                <xsd:element ref="ns2:_dlc_DocIdPersistId" minOccurs="0"/>
                <xsd:element ref="ns3:Assignment_x0020_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3c29e4-aecf-4863-ac05-9a2afdd88e6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9f17d5a-0476-4bd1-b038-a9aacf163cfe" elementFormDefault="qualified">
    <xsd:import namespace="http://schemas.microsoft.com/office/2006/documentManagement/types"/>
    <xsd:import namespace="http://schemas.microsoft.com/office/infopath/2007/PartnerControls"/>
    <xsd:element name="Assignment_x0020_Tags" ma:index="11" nillable="true" ma:displayName="Assignment Tags" ma:list="UserInfo" ma:SearchPeopleOnly="false" ma:SharePointGroup="0" ma:internalName="Assignment_x0020_Tag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904ACF-F105-4BCE-A4C6-847DAA550D68}">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de3c29e4-aecf-4863-ac05-9a2afdd88e65"/>
    <ds:schemaRef ds:uri="http://purl.org/dc/elements/1.1/"/>
    <ds:schemaRef ds:uri="69f17d5a-0476-4bd1-b038-a9aacf163cfe"/>
    <ds:schemaRef ds:uri="http://www.w3.org/XML/1998/namespace"/>
    <ds:schemaRef ds:uri="http://purl.org/dc/dcmitype/"/>
  </ds:schemaRefs>
</ds:datastoreItem>
</file>

<file path=customXml/itemProps2.xml><?xml version="1.0" encoding="utf-8"?>
<ds:datastoreItem xmlns:ds="http://schemas.openxmlformats.org/officeDocument/2006/customXml" ds:itemID="{94A9DCBB-DF53-4495-8CD0-C0168EEF84D6}">
  <ds:schemaRefs>
    <ds:schemaRef ds:uri="http://schemas.microsoft.com/sharepoint/v3/contenttype/forms"/>
  </ds:schemaRefs>
</ds:datastoreItem>
</file>

<file path=customXml/itemProps3.xml><?xml version="1.0" encoding="utf-8"?>
<ds:datastoreItem xmlns:ds="http://schemas.openxmlformats.org/officeDocument/2006/customXml" ds:itemID="{308430EA-C05F-48E6-8F9E-7E2A053E3C82}">
  <ds:schemaRefs>
    <ds:schemaRef ds:uri="http://schemas.microsoft.com/sharepoint/events"/>
  </ds:schemaRefs>
</ds:datastoreItem>
</file>

<file path=customXml/itemProps4.xml><?xml version="1.0" encoding="utf-8"?>
<ds:datastoreItem xmlns:ds="http://schemas.openxmlformats.org/officeDocument/2006/customXml" ds:itemID="{BD71797F-BA8A-4EAF-8106-2B35E2A2C2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3c29e4-aecf-4863-ac05-9a2afdd88e65"/>
    <ds:schemaRef ds:uri="69f17d5a-0476-4bd1-b038-a9aacf163c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37</TotalTime>
  <Words>1356</Words>
  <Application>Microsoft Office PowerPoint</Application>
  <PresentationFormat>Widescreen</PresentationFormat>
  <Paragraphs>276</Paragraphs>
  <Slides>26</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Arial Unicode MS</vt:lpstr>
      <vt:lpstr>Calibri</vt:lpstr>
      <vt:lpstr>1_ROSEN_design 2012</vt:lpstr>
      <vt:lpstr>Digital Transformation @ ROSEN</vt:lpstr>
      <vt:lpstr>What Is Digital Transformation – More than technology</vt:lpstr>
      <vt:lpstr>Technologies are already Available …and affordable</vt:lpstr>
      <vt:lpstr>The question is…</vt:lpstr>
      <vt:lpstr>Our Business</vt:lpstr>
      <vt:lpstr>oUr market - safety</vt:lpstr>
      <vt:lpstr>Asset – Data – Information - Decisions</vt:lpstr>
      <vt:lpstr>Amount of Data</vt:lpstr>
      <vt:lpstr>Efficiency and Effectiveness are Key</vt:lpstr>
      <vt:lpstr>Challenge: Classification and Interpretation of Sensor Data</vt:lpstr>
      <vt:lpstr>Example: MACHINE lEARNING</vt:lpstr>
      <vt:lpstr>Classification with Machine Learning</vt:lpstr>
      <vt:lpstr>Classification with Machine Learning</vt:lpstr>
      <vt:lpstr>Any Challenges left?</vt:lpstr>
      <vt:lpstr>Data Quality is Key</vt:lpstr>
      <vt:lpstr>Our ground truth – Field verifications</vt:lpstr>
      <vt:lpstr>Data Standardization</vt:lpstr>
      <vt:lpstr>Applied Research vs Development</vt:lpstr>
      <vt:lpstr>Challenges in bringing Development &amp; Operations together?</vt:lpstr>
      <vt:lpstr>Beyond DevOps</vt:lpstr>
      <vt:lpstr>Classical Business Approach</vt:lpstr>
      <vt:lpstr>Platform Approach @ ROSEN</vt:lpstr>
      <vt:lpstr>Our Application Software &gt; 100 Applications</vt:lpstr>
      <vt:lpstr>Platform Business Approach</vt:lpstr>
      <vt:lpstr>PowerPoint Presentation</vt:lpstr>
      <vt:lpstr>PowerPoint Presentation</vt:lpstr>
    </vt:vector>
  </TitlesOfParts>
  <Company>ROSEN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Holger Klus</dc:creator>
  <cp:lastModifiedBy>Andres Guaqueta Marquez</cp:lastModifiedBy>
  <cp:revision>730</cp:revision>
  <cp:lastPrinted>2018-08-24T06:05:46Z</cp:lastPrinted>
  <dcterms:created xsi:type="dcterms:W3CDTF">2012-09-05T07:01:52Z</dcterms:created>
  <dcterms:modified xsi:type="dcterms:W3CDTF">2019-05-10T16:26:06Z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0x010100D584A000D41F0C4094085B74C5D81E10</vt:lpwstr>
  </property>
  <property fmtid="{D5CDD505-2E9C-101B-9397-08002B2CF9AE}" pid="3" name="_dlc_DocIdItemGuid">
    <vt:lpwstr>b7a24ce2-0fcf-4265-a849-6c511fcbc1cc</vt:lpwstr>
  </property>
  <property fmtid="{D5CDD505-2E9C-101B-9397-08002B2CF9AE}" pid="4" name="FileLeafRef">
    <vt:lpwstr>ROSEN General 16-9.pptx</vt:lpwstr>
  </property>
  <property fmtid="{D5CDD505-2E9C-101B-9397-08002B2CF9AE}" pid="5" name="Modified By">
    <vt:lpwstr>ROSENINSPECTION\AStockfleth</vt:lpwstr>
  </property>
  <property fmtid="{D5CDD505-2E9C-101B-9397-08002B2CF9AE}" pid="6" name="Created By">
    <vt:lpwstr>ROSENINSPECTION\AStockfleth</vt:lpwstr>
  </property>
</Properties>
</file>